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6"/>
  </p:notesMasterIdLst>
  <p:sldIdLst>
    <p:sldId id="256" r:id="rId2"/>
    <p:sldId id="258" r:id="rId3"/>
    <p:sldId id="259" r:id="rId4"/>
    <p:sldId id="280" r:id="rId5"/>
    <p:sldId id="261" r:id="rId6"/>
    <p:sldId id="305" r:id="rId7"/>
    <p:sldId id="312" r:id="rId8"/>
    <p:sldId id="281" r:id="rId9"/>
    <p:sldId id="320" r:id="rId10"/>
    <p:sldId id="283" r:id="rId11"/>
    <p:sldId id="284" r:id="rId12"/>
    <p:sldId id="296" r:id="rId13"/>
    <p:sldId id="288" r:id="rId14"/>
    <p:sldId id="289" r:id="rId15"/>
    <p:sldId id="262" r:id="rId16"/>
    <p:sldId id="263" r:id="rId17"/>
    <p:sldId id="265" r:id="rId18"/>
    <p:sldId id="266" r:id="rId19"/>
    <p:sldId id="291" r:id="rId20"/>
    <p:sldId id="292" r:id="rId21"/>
    <p:sldId id="313" r:id="rId22"/>
    <p:sldId id="316" r:id="rId23"/>
    <p:sldId id="315" r:id="rId24"/>
    <p:sldId id="317" r:id="rId25"/>
    <p:sldId id="314" r:id="rId26"/>
    <p:sldId id="318" r:id="rId27"/>
    <p:sldId id="319" r:id="rId28"/>
    <p:sldId id="293" r:id="rId29"/>
    <p:sldId id="321" r:id="rId30"/>
    <p:sldId id="322" r:id="rId31"/>
    <p:sldId id="323" r:id="rId32"/>
    <p:sldId id="324" r:id="rId33"/>
    <p:sldId id="325" r:id="rId34"/>
    <p:sldId id="326"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5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ea typeface="ＭＳ Ｐゴシック" pitchFamily="50" charset="-128"/>
              </a:defRPr>
            </a:lvl1pPr>
          </a:lstStyle>
          <a:p>
            <a:pPr>
              <a:defRPr/>
            </a:pPr>
            <a:endParaRPr lang="en-US"/>
          </a:p>
        </p:txBody>
      </p:sp>
      <p:sp>
        <p:nvSpPr>
          <p:cNvPr id="337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ea typeface="ＭＳ Ｐゴシック" pitchFamily="50" charset="-128"/>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37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ea typeface="ＭＳ Ｐゴシック" pitchFamily="50" charset="-128"/>
              </a:defRPr>
            </a:lvl1pPr>
          </a:lstStyle>
          <a:p>
            <a:pPr>
              <a:defRPr/>
            </a:pPr>
            <a:endParaRPr lang="en-US"/>
          </a:p>
        </p:txBody>
      </p:sp>
      <p:sp>
        <p:nvSpPr>
          <p:cNvPr id="337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panose="02020603050405020304" pitchFamily="18" charset="0"/>
              </a:defRPr>
            </a:lvl1pPr>
          </a:lstStyle>
          <a:p>
            <a:fld id="{0AF1CFA7-7FAA-4A76-A9BE-2372A154602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96B5961-ED1E-4AD2-B30B-823501B1D527}"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785BF16-8780-4792-B6C9-48FAC1E08223}"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36E786E-6F6C-41E9-8C72-72BC29485230}"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66008BC-28B3-4751-95CD-D7A2775E98BF}"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A6E7BB5-AF77-403C-8966-9C868C8EE674}"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7348B2-3C6B-4601-BB68-A7CFADB9E4DA}"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AA4AE3C-C4BF-4D0E-98C1-6E65CD1D2651}"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35A10F-E941-4416-A371-D20D0195611C}"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F45E71-87D3-4EB9-805C-AD6A66A86C20}"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D3F0C7B-3F88-402E-A7FD-23752FD90326}"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649D5DA-CC64-4B68-A0F6-489277224428}"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31C6A7F-B96A-43FF-B0F8-91A5340B2E14}"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D397025-42F3-4CCB-8AD1-9C5D3394BD52}"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DEADF82-2A4A-4CA8-9475-8CF88216AB6D}"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fld id="{6DCEFA9C-32D9-48B1-A2BE-8FB15E21054F}" type="datetime1">
              <a:rPr lang="en-US"/>
              <a:pPr>
                <a:defRPr/>
              </a:pPr>
              <a:t>1/7/2019</a:t>
            </a:fld>
            <a:endParaRPr lang="en-US"/>
          </a:p>
        </p:txBody>
      </p:sp>
      <p:sp>
        <p:nvSpPr>
          <p:cNvPr id="5" name="Rectangle 6"/>
          <p:cNvSpPr>
            <a:spLocks noGrp="1" noChangeArrowheads="1"/>
          </p:cNvSpPr>
          <p:nvPr>
            <p:ph type="sldNum" sz="quarter" idx="11"/>
          </p:nvPr>
        </p:nvSpPr>
        <p:spPr>
          <a:ln/>
        </p:spPr>
        <p:txBody>
          <a:bodyPr/>
          <a:lstStyle>
            <a:lvl1pPr>
              <a:defRPr/>
            </a:lvl1pPr>
          </a:lstStyle>
          <a:p>
            <a:fld id="{5F655C92-6055-49A0-BCF0-BFEC49E952F6}" type="slidenum">
              <a:rPr lang="en-US" altLang="en-US"/>
              <a:pPr/>
              <a:t>‹#›</a:t>
            </a:fld>
            <a:endParaRPr lang="en-US" altLang="en-US"/>
          </a:p>
        </p:txBody>
      </p:sp>
    </p:spTree>
    <p:extLst>
      <p:ext uri="{BB962C8B-B14F-4D97-AF65-F5344CB8AC3E}">
        <p14:creationId xmlns:p14="http://schemas.microsoft.com/office/powerpoint/2010/main" val="405109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fld id="{6CD8127F-08DD-45F7-AB50-18C25E383122}" type="datetime1">
              <a:rPr lang="en-US"/>
              <a:pPr>
                <a:defRPr/>
              </a:pPr>
              <a:t>1/7/2019</a:t>
            </a:fld>
            <a:endParaRPr lang="en-US"/>
          </a:p>
        </p:txBody>
      </p:sp>
      <p:sp>
        <p:nvSpPr>
          <p:cNvPr id="5" name="Rectangle 6"/>
          <p:cNvSpPr>
            <a:spLocks noGrp="1" noChangeArrowheads="1"/>
          </p:cNvSpPr>
          <p:nvPr>
            <p:ph type="sldNum" sz="quarter" idx="11"/>
          </p:nvPr>
        </p:nvSpPr>
        <p:spPr>
          <a:ln/>
        </p:spPr>
        <p:txBody>
          <a:bodyPr/>
          <a:lstStyle>
            <a:lvl1pPr>
              <a:defRPr/>
            </a:lvl1pPr>
          </a:lstStyle>
          <a:p>
            <a:fld id="{D7765D7D-6E9E-43CC-9FF0-FA17642D4751}" type="slidenum">
              <a:rPr lang="en-US" altLang="en-US"/>
              <a:pPr/>
              <a:t>‹#›</a:t>
            </a:fld>
            <a:endParaRPr lang="en-US" altLang="en-US"/>
          </a:p>
        </p:txBody>
      </p:sp>
    </p:spTree>
    <p:extLst>
      <p:ext uri="{BB962C8B-B14F-4D97-AF65-F5344CB8AC3E}">
        <p14:creationId xmlns:p14="http://schemas.microsoft.com/office/powerpoint/2010/main" val="122407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990600"/>
            <a:ext cx="2095500" cy="5181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90600"/>
            <a:ext cx="6134100" cy="5181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fld id="{69C3F3D5-0BC1-4970-802F-AA009037D82E}" type="datetime1">
              <a:rPr lang="en-US"/>
              <a:pPr>
                <a:defRPr/>
              </a:pPr>
              <a:t>1/7/2019</a:t>
            </a:fld>
            <a:endParaRPr lang="en-US"/>
          </a:p>
        </p:txBody>
      </p:sp>
      <p:sp>
        <p:nvSpPr>
          <p:cNvPr id="5" name="Rectangle 6"/>
          <p:cNvSpPr>
            <a:spLocks noGrp="1" noChangeArrowheads="1"/>
          </p:cNvSpPr>
          <p:nvPr>
            <p:ph type="sldNum" sz="quarter" idx="11"/>
          </p:nvPr>
        </p:nvSpPr>
        <p:spPr>
          <a:ln/>
        </p:spPr>
        <p:txBody>
          <a:bodyPr/>
          <a:lstStyle>
            <a:lvl1pPr>
              <a:defRPr/>
            </a:lvl1pPr>
          </a:lstStyle>
          <a:p>
            <a:fld id="{BA2EB7B2-781E-4C33-B3C5-51AB81033100}" type="slidenum">
              <a:rPr lang="en-US" altLang="en-US"/>
              <a:pPr/>
              <a:t>‹#›</a:t>
            </a:fld>
            <a:endParaRPr lang="en-US" altLang="en-US"/>
          </a:p>
        </p:txBody>
      </p:sp>
    </p:spTree>
    <p:extLst>
      <p:ext uri="{BB962C8B-B14F-4D97-AF65-F5344CB8AC3E}">
        <p14:creationId xmlns:p14="http://schemas.microsoft.com/office/powerpoint/2010/main" val="23517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fld id="{BDEB533B-9BA8-45A0-AC35-5C1BC8560DA1}" type="datetime1">
              <a:rPr lang="en-US"/>
              <a:pPr>
                <a:defRPr/>
              </a:pPr>
              <a:t>1/7/2019</a:t>
            </a:fld>
            <a:endParaRPr lang="en-US"/>
          </a:p>
        </p:txBody>
      </p:sp>
      <p:sp>
        <p:nvSpPr>
          <p:cNvPr id="5" name="Rectangle 6"/>
          <p:cNvSpPr>
            <a:spLocks noGrp="1" noChangeArrowheads="1"/>
          </p:cNvSpPr>
          <p:nvPr>
            <p:ph type="sldNum" sz="quarter" idx="11"/>
          </p:nvPr>
        </p:nvSpPr>
        <p:spPr>
          <a:ln/>
        </p:spPr>
        <p:txBody>
          <a:bodyPr/>
          <a:lstStyle>
            <a:lvl1pPr>
              <a:defRPr/>
            </a:lvl1pPr>
          </a:lstStyle>
          <a:p>
            <a:fld id="{37EE9808-9FF5-4732-99F2-F557C94DCE4E}" type="slidenum">
              <a:rPr lang="en-US" altLang="en-US"/>
              <a:pPr/>
              <a:t>‹#›</a:t>
            </a:fld>
            <a:endParaRPr lang="en-US" altLang="en-US"/>
          </a:p>
        </p:txBody>
      </p:sp>
    </p:spTree>
    <p:extLst>
      <p:ext uri="{BB962C8B-B14F-4D97-AF65-F5344CB8AC3E}">
        <p14:creationId xmlns:p14="http://schemas.microsoft.com/office/powerpoint/2010/main" val="3064465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fld id="{AE49DF9E-9AAB-4052-B4CB-CD116D3F309B}" type="datetime1">
              <a:rPr lang="en-US"/>
              <a:pPr>
                <a:defRPr/>
              </a:pPr>
              <a:t>1/7/2019</a:t>
            </a:fld>
            <a:endParaRPr lang="en-US"/>
          </a:p>
        </p:txBody>
      </p:sp>
      <p:sp>
        <p:nvSpPr>
          <p:cNvPr id="5" name="Rectangle 6"/>
          <p:cNvSpPr>
            <a:spLocks noGrp="1" noChangeArrowheads="1"/>
          </p:cNvSpPr>
          <p:nvPr>
            <p:ph type="sldNum" sz="quarter" idx="11"/>
          </p:nvPr>
        </p:nvSpPr>
        <p:spPr>
          <a:ln/>
        </p:spPr>
        <p:txBody>
          <a:bodyPr/>
          <a:lstStyle>
            <a:lvl1pPr>
              <a:defRPr/>
            </a:lvl1pPr>
          </a:lstStyle>
          <a:p>
            <a:fld id="{46503629-C998-40E3-B969-34ACCC0B289A}" type="slidenum">
              <a:rPr lang="en-US" altLang="en-US"/>
              <a:pPr/>
              <a:t>‹#›</a:t>
            </a:fld>
            <a:endParaRPr lang="en-US" altLang="en-US"/>
          </a:p>
        </p:txBody>
      </p:sp>
    </p:spTree>
    <p:extLst>
      <p:ext uri="{BB962C8B-B14F-4D97-AF65-F5344CB8AC3E}">
        <p14:creationId xmlns:p14="http://schemas.microsoft.com/office/powerpoint/2010/main" val="412370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1148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905000"/>
            <a:ext cx="41148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fld id="{24B9F25E-7DA7-4AAE-AB32-888166FE79BC}" type="datetime1">
              <a:rPr lang="en-US"/>
              <a:pPr>
                <a:defRPr/>
              </a:pPr>
              <a:t>1/7/2019</a:t>
            </a:fld>
            <a:endParaRPr lang="en-US"/>
          </a:p>
        </p:txBody>
      </p:sp>
      <p:sp>
        <p:nvSpPr>
          <p:cNvPr id="6" name="Rectangle 6"/>
          <p:cNvSpPr>
            <a:spLocks noGrp="1" noChangeArrowheads="1"/>
          </p:cNvSpPr>
          <p:nvPr>
            <p:ph type="sldNum" sz="quarter" idx="11"/>
          </p:nvPr>
        </p:nvSpPr>
        <p:spPr>
          <a:ln/>
        </p:spPr>
        <p:txBody>
          <a:bodyPr/>
          <a:lstStyle>
            <a:lvl1pPr>
              <a:defRPr/>
            </a:lvl1pPr>
          </a:lstStyle>
          <a:p>
            <a:fld id="{E724DEAB-1A89-4A1F-B864-4F3F25F19352}" type="slidenum">
              <a:rPr lang="en-US" altLang="en-US"/>
              <a:pPr/>
              <a:t>‹#›</a:t>
            </a:fld>
            <a:endParaRPr lang="en-US" altLang="en-US"/>
          </a:p>
        </p:txBody>
      </p:sp>
    </p:spTree>
    <p:extLst>
      <p:ext uri="{BB962C8B-B14F-4D97-AF65-F5344CB8AC3E}">
        <p14:creationId xmlns:p14="http://schemas.microsoft.com/office/powerpoint/2010/main" val="182003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fld id="{EE58DF92-A09D-4373-A9ED-5FBEA4B4C2CB}" type="datetime1">
              <a:rPr lang="en-US"/>
              <a:pPr>
                <a:defRPr/>
              </a:pPr>
              <a:t>1/7/2019</a:t>
            </a:fld>
            <a:endParaRPr lang="en-US"/>
          </a:p>
        </p:txBody>
      </p:sp>
      <p:sp>
        <p:nvSpPr>
          <p:cNvPr id="8" name="Rectangle 6"/>
          <p:cNvSpPr>
            <a:spLocks noGrp="1" noChangeArrowheads="1"/>
          </p:cNvSpPr>
          <p:nvPr>
            <p:ph type="sldNum" sz="quarter" idx="11"/>
          </p:nvPr>
        </p:nvSpPr>
        <p:spPr>
          <a:ln/>
        </p:spPr>
        <p:txBody>
          <a:bodyPr/>
          <a:lstStyle>
            <a:lvl1pPr>
              <a:defRPr/>
            </a:lvl1pPr>
          </a:lstStyle>
          <a:p>
            <a:fld id="{7CE51A0C-9F40-4E9B-9A3C-256A5E3C7C1D}" type="slidenum">
              <a:rPr lang="en-US" altLang="en-US"/>
              <a:pPr/>
              <a:t>‹#›</a:t>
            </a:fld>
            <a:endParaRPr lang="en-US" altLang="en-US"/>
          </a:p>
        </p:txBody>
      </p:sp>
    </p:spTree>
    <p:extLst>
      <p:ext uri="{BB962C8B-B14F-4D97-AF65-F5344CB8AC3E}">
        <p14:creationId xmlns:p14="http://schemas.microsoft.com/office/powerpoint/2010/main" val="853719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fld id="{52092A08-A549-4052-B2DB-A487E6E44F0D}" type="datetime1">
              <a:rPr lang="en-US"/>
              <a:pPr>
                <a:defRPr/>
              </a:pPr>
              <a:t>1/7/2019</a:t>
            </a:fld>
            <a:endParaRPr lang="en-US"/>
          </a:p>
        </p:txBody>
      </p:sp>
      <p:sp>
        <p:nvSpPr>
          <p:cNvPr id="4" name="Rectangle 6"/>
          <p:cNvSpPr>
            <a:spLocks noGrp="1" noChangeArrowheads="1"/>
          </p:cNvSpPr>
          <p:nvPr>
            <p:ph type="sldNum" sz="quarter" idx="11"/>
          </p:nvPr>
        </p:nvSpPr>
        <p:spPr>
          <a:ln/>
        </p:spPr>
        <p:txBody>
          <a:bodyPr/>
          <a:lstStyle>
            <a:lvl1pPr>
              <a:defRPr/>
            </a:lvl1pPr>
          </a:lstStyle>
          <a:p>
            <a:fld id="{DCAF75E7-4B60-4432-BECD-3CB6A2ADAB6D}" type="slidenum">
              <a:rPr lang="en-US" altLang="en-US"/>
              <a:pPr/>
              <a:t>‹#›</a:t>
            </a:fld>
            <a:endParaRPr lang="en-US" altLang="en-US"/>
          </a:p>
        </p:txBody>
      </p:sp>
    </p:spTree>
    <p:extLst>
      <p:ext uri="{BB962C8B-B14F-4D97-AF65-F5344CB8AC3E}">
        <p14:creationId xmlns:p14="http://schemas.microsoft.com/office/powerpoint/2010/main" val="351942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C44E7C50-CFAD-4E62-B039-0635E4027774}" type="datetime1">
              <a:rPr lang="en-US"/>
              <a:pPr>
                <a:defRPr/>
              </a:pPr>
              <a:t>1/7/2019</a:t>
            </a:fld>
            <a:endParaRPr lang="en-US"/>
          </a:p>
        </p:txBody>
      </p:sp>
      <p:sp>
        <p:nvSpPr>
          <p:cNvPr id="3" name="Rectangle 6"/>
          <p:cNvSpPr>
            <a:spLocks noGrp="1" noChangeArrowheads="1"/>
          </p:cNvSpPr>
          <p:nvPr>
            <p:ph type="sldNum" sz="quarter" idx="11"/>
          </p:nvPr>
        </p:nvSpPr>
        <p:spPr>
          <a:ln/>
        </p:spPr>
        <p:txBody>
          <a:bodyPr/>
          <a:lstStyle>
            <a:lvl1pPr>
              <a:defRPr/>
            </a:lvl1pPr>
          </a:lstStyle>
          <a:p>
            <a:fld id="{3BA54ED4-C66E-474D-AF3B-33CD1992F782}" type="slidenum">
              <a:rPr lang="en-US" altLang="en-US"/>
              <a:pPr/>
              <a:t>‹#›</a:t>
            </a:fld>
            <a:endParaRPr lang="en-US" altLang="en-US"/>
          </a:p>
        </p:txBody>
      </p:sp>
    </p:spTree>
    <p:extLst>
      <p:ext uri="{BB962C8B-B14F-4D97-AF65-F5344CB8AC3E}">
        <p14:creationId xmlns:p14="http://schemas.microsoft.com/office/powerpoint/2010/main" val="2980675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fld id="{5CCC4565-FDF7-4334-9D81-07D50C7C9236}" type="datetime1">
              <a:rPr lang="en-US"/>
              <a:pPr>
                <a:defRPr/>
              </a:pPr>
              <a:t>1/7/2019</a:t>
            </a:fld>
            <a:endParaRPr lang="en-US"/>
          </a:p>
        </p:txBody>
      </p:sp>
      <p:sp>
        <p:nvSpPr>
          <p:cNvPr id="6" name="Rectangle 6"/>
          <p:cNvSpPr>
            <a:spLocks noGrp="1" noChangeArrowheads="1"/>
          </p:cNvSpPr>
          <p:nvPr>
            <p:ph type="sldNum" sz="quarter" idx="11"/>
          </p:nvPr>
        </p:nvSpPr>
        <p:spPr>
          <a:ln/>
        </p:spPr>
        <p:txBody>
          <a:bodyPr/>
          <a:lstStyle>
            <a:lvl1pPr>
              <a:defRPr/>
            </a:lvl1pPr>
          </a:lstStyle>
          <a:p>
            <a:fld id="{08E61FBA-AB05-4626-AAE2-A0CB8D868A58}" type="slidenum">
              <a:rPr lang="en-US" altLang="en-US"/>
              <a:pPr/>
              <a:t>‹#›</a:t>
            </a:fld>
            <a:endParaRPr lang="en-US" altLang="en-US"/>
          </a:p>
        </p:txBody>
      </p:sp>
    </p:spTree>
    <p:extLst>
      <p:ext uri="{BB962C8B-B14F-4D97-AF65-F5344CB8AC3E}">
        <p14:creationId xmlns:p14="http://schemas.microsoft.com/office/powerpoint/2010/main" val="777907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fld id="{4A5C61D2-CC37-418E-B343-238B8FFF7990}" type="datetime1">
              <a:rPr lang="en-US"/>
              <a:pPr>
                <a:defRPr/>
              </a:pPr>
              <a:t>1/7/2019</a:t>
            </a:fld>
            <a:endParaRPr lang="en-US"/>
          </a:p>
        </p:txBody>
      </p:sp>
      <p:sp>
        <p:nvSpPr>
          <p:cNvPr id="6" name="Rectangle 6"/>
          <p:cNvSpPr>
            <a:spLocks noGrp="1" noChangeArrowheads="1"/>
          </p:cNvSpPr>
          <p:nvPr>
            <p:ph type="sldNum" sz="quarter" idx="11"/>
          </p:nvPr>
        </p:nvSpPr>
        <p:spPr>
          <a:ln/>
        </p:spPr>
        <p:txBody>
          <a:bodyPr/>
          <a:lstStyle>
            <a:lvl1pPr>
              <a:defRPr/>
            </a:lvl1pPr>
          </a:lstStyle>
          <a:p>
            <a:fld id="{F6DB1874-B02C-43E9-BDA0-8B6FEEC305DD}" type="slidenum">
              <a:rPr lang="en-US" altLang="en-US"/>
              <a:pPr/>
              <a:t>‹#›</a:t>
            </a:fld>
            <a:endParaRPr lang="en-US" altLang="en-US"/>
          </a:p>
        </p:txBody>
      </p:sp>
    </p:spTree>
    <p:extLst>
      <p:ext uri="{BB962C8B-B14F-4D97-AF65-F5344CB8AC3E}">
        <p14:creationId xmlns:p14="http://schemas.microsoft.com/office/powerpoint/2010/main" val="3529342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57200" y="990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4"/>
          <p:cNvSpPr>
            <a:spLocks noGrp="1" noChangeArrowheads="1"/>
          </p:cNvSpPr>
          <p:nvPr>
            <p:ph type="body" idx="1"/>
          </p:nvPr>
        </p:nvSpPr>
        <p:spPr bwMode="auto">
          <a:xfrm>
            <a:off x="457200" y="1905000"/>
            <a:ext cx="8382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8197" name="Rectangle 5"/>
          <p:cNvSpPr>
            <a:spLocks noGrp="1" noChangeArrowheads="1"/>
          </p:cNvSpPr>
          <p:nvPr>
            <p:ph type="dt" sz="half" idx="2"/>
          </p:nvPr>
        </p:nvSpPr>
        <p:spPr bwMode="auto">
          <a:xfrm>
            <a:off x="228600" y="65532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bg1"/>
                </a:solidFill>
                <a:latin typeface="Arial" pitchFamily="34" charset="0"/>
                <a:ea typeface="ＭＳ Ｐゴシック" pitchFamily="50" charset="-128"/>
              </a:defRPr>
            </a:lvl1pPr>
          </a:lstStyle>
          <a:p>
            <a:pPr>
              <a:defRPr/>
            </a:pPr>
            <a:fld id="{C2C7BE9D-F99A-486B-A2CD-13908357EC0B}" type="datetime1">
              <a:rPr lang="en-US"/>
              <a:pPr>
                <a:defRPr/>
              </a:pPr>
              <a:t>1/7/2019</a:t>
            </a:fld>
            <a:endParaRPr lang="en-US"/>
          </a:p>
        </p:txBody>
      </p:sp>
      <p:sp>
        <p:nvSpPr>
          <p:cNvPr id="8198" name="Rectangle 6"/>
          <p:cNvSpPr>
            <a:spLocks noGrp="1" noChangeArrowheads="1"/>
          </p:cNvSpPr>
          <p:nvPr>
            <p:ph type="sldNum" sz="quarter" idx="4"/>
          </p:nvPr>
        </p:nvSpPr>
        <p:spPr bwMode="auto">
          <a:xfrm>
            <a:off x="6858000" y="65341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bg1"/>
                </a:solidFill>
              </a:defRPr>
            </a:lvl1pPr>
          </a:lstStyle>
          <a:p>
            <a:fld id="{E4783859-D782-4910-A645-0D99B1F0837F}" type="slidenum">
              <a:rPr lang="en-US" altLang="en-US"/>
              <a:pPr/>
              <a:t>‹#›</a:t>
            </a:fld>
            <a:endParaRPr lang="en-US" altLang="en-US"/>
          </a:p>
        </p:txBody>
      </p:sp>
      <p:pic>
        <p:nvPicPr>
          <p:cNvPr id="1030" name="Picture 10" descr="http://engineering.asu.edu/sites/default/files/shared/downloads/ASU_engineering_RGB_2009_0.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794500" y="76200"/>
            <a:ext cx="22733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p:txStyles>
    <p:titleStyle>
      <a:lvl1pPr algn="ctr" rtl="0" eaLnBrk="0" fontAlgn="base" hangingPunct="0">
        <a:spcBef>
          <a:spcPct val="0"/>
        </a:spcBef>
        <a:spcAft>
          <a:spcPct val="0"/>
        </a:spcAft>
        <a:defRPr sz="4000" b="1">
          <a:solidFill>
            <a:schemeClr val="tx2"/>
          </a:solidFill>
          <a:latin typeface="+mj-lt"/>
          <a:ea typeface="ＭＳ Ｐゴシック" charset="0"/>
          <a:cs typeface="+mj-cs"/>
        </a:defRPr>
      </a:lvl1pPr>
      <a:lvl2pPr algn="ctr" rtl="0" eaLnBrk="0" fontAlgn="base" hangingPunct="0">
        <a:spcBef>
          <a:spcPct val="0"/>
        </a:spcBef>
        <a:spcAft>
          <a:spcPct val="0"/>
        </a:spcAft>
        <a:defRPr sz="4000" b="1">
          <a:solidFill>
            <a:schemeClr val="tx2"/>
          </a:solidFill>
          <a:latin typeface="Times New Roman" pitchFamily="18" charset="0"/>
          <a:ea typeface="ＭＳ Ｐゴシック" charset="0"/>
        </a:defRPr>
      </a:lvl2pPr>
      <a:lvl3pPr algn="ctr" rtl="0" eaLnBrk="0" fontAlgn="base" hangingPunct="0">
        <a:spcBef>
          <a:spcPct val="0"/>
        </a:spcBef>
        <a:spcAft>
          <a:spcPct val="0"/>
        </a:spcAft>
        <a:defRPr sz="4000" b="1">
          <a:solidFill>
            <a:schemeClr val="tx2"/>
          </a:solidFill>
          <a:latin typeface="Times New Roman" pitchFamily="18" charset="0"/>
          <a:ea typeface="ＭＳ Ｐゴシック" charset="0"/>
        </a:defRPr>
      </a:lvl3pPr>
      <a:lvl4pPr algn="ctr" rtl="0" eaLnBrk="0" fontAlgn="base" hangingPunct="0">
        <a:spcBef>
          <a:spcPct val="0"/>
        </a:spcBef>
        <a:spcAft>
          <a:spcPct val="0"/>
        </a:spcAft>
        <a:defRPr sz="4000" b="1">
          <a:solidFill>
            <a:schemeClr val="tx2"/>
          </a:solidFill>
          <a:latin typeface="Times New Roman" pitchFamily="18" charset="0"/>
          <a:ea typeface="ＭＳ Ｐゴシック" charset="0"/>
        </a:defRPr>
      </a:lvl4pPr>
      <a:lvl5pPr algn="ctr" rtl="0" eaLnBrk="0" fontAlgn="base" hangingPunct="0">
        <a:spcBef>
          <a:spcPct val="0"/>
        </a:spcBef>
        <a:spcAft>
          <a:spcPct val="0"/>
        </a:spcAft>
        <a:defRPr sz="4000" b="1">
          <a:solidFill>
            <a:schemeClr val="tx2"/>
          </a:solidFill>
          <a:latin typeface="Times New Roman" pitchFamily="18" charset="0"/>
          <a:ea typeface="ＭＳ Ｐゴシック" charset="0"/>
        </a:defRPr>
      </a:lvl5pPr>
      <a:lvl6pPr marL="457200" algn="ctr" rtl="0" fontAlgn="base">
        <a:spcBef>
          <a:spcPct val="0"/>
        </a:spcBef>
        <a:spcAft>
          <a:spcPct val="0"/>
        </a:spcAft>
        <a:defRPr sz="4000" b="1">
          <a:solidFill>
            <a:schemeClr val="tx2"/>
          </a:solidFill>
          <a:latin typeface="Times New Roman" pitchFamily="18" charset="0"/>
        </a:defRPr>
      </a:lvl6pPr>
      <a:lvl7pPr marL="914400" algn="ctr" rtl="0" fontAlgn="base">
        <a:spcBef>
          <a:spcPct val="0"/>
        </a:spcBef>
        <a:spcAft>
          <a:spcPct val="0"/>
        </a:spcAft>
        <a:defRPr sz="4000" b="1">
          <a:solidFill>
            <a:schemeClr val="tx2"/>
          </a:solidFill>
          <a:latin typeface="Times New Roman" pitchFamily="18" charset="0"/>
        </a:defRPr>
      </a:lvl7pPr>
      <a:lvl8pPr marL="1371600" algn="ctr" rtl="0" fontAlgn="base">
        <a:spcBef>
          <a:spcPct val="0"/>
        </a:spcBef>
        <a:spcAft>
          <a:spcPct val="0"/>
        </a:spcAft>
        <a:defRPr sz="4000" b="1">
          <a:solidFill>
            <a:schemeClr val="tx2"/>
          </a:solidFill>
          <a:latin typeface="Times New Roman" pitchFamily="18" charset="0"/>
        </a:defRPr>
      </a:lvl8pPr>
      <a:lvl9pPr marL="1828800" algn="ctr" rtl="0" fontAlgn="base">
        <a:spcBef>
          <a:spcPct val="0"/>
        </a:spcBef>
        <a:spcAft>
          <a:spcPct val="0"/>
        </a:spcAft>
        <a:defRPr sz="40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mn-lt"/>
          <a:ea typeface="ＭＳ Ｐゴシック"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asu.edu/drc/"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mailto:ykobaya@asu.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www.google.com/imgres?imgurl=http://yoshi.2yr.net/pics/mario-party-advance-yoshi2.jpg&amp;imgrefurl=http://armorgames.com/community/thread/5324221/yoshi-rocks&amp;h=1270&amp;w=939&amp;sz=156&amp;tbnid=wg-rGhU7ecUE6M:&amp;tbnh=261&amp;tbnw=193&amp;prev=/images?q=yoshi&amp;zoom=1&amp;usg=__OakF6kTSXiE4g8J_REOgBNNjF4o=&amp;sa=X&amp;ei=XpttTNW-LYW6sQPqr-XHCw&amp;ved=0CCEQ9QEwA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myasucours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2D67F28-FF1C-4E02-92C1-A4D64A6E7FD9}" type="datetime1">
              <a:rPr lang="en-US" altLang="en-US" smtClean="0">
                <a:solidFill>
                  <a:schemeClr val="bg1"/>
                </a:solidFill>
              </a:rPr>
              <a:pPr eaLnBrk="1" hangingPunct="1"/>
              <a:t>1/7/2019</a:t>
            </a:fld>
            <a:endParaRPr lang="en-US" altLang="en-US" smtClean="0">
              <a:solidFill>
                <a:schemeClr val="bg1"/>
              </a:solidFill>
            </a:endParaRPr>
          </a:p>
        </p:txBody>
      </p:sp>
      <p:sp>
        <p:nvSpPr>
          <p:cNvPr id="2051" name="Rectangle 2"/>
          <p:cNvSpPr>
            <a:spLocks noGrp="1" noChangeArrowheads="1"/>
          </p:cNvSpPr>
          <p:nvPr>
            <p:ph type="ctrTitle"/>
          </p:nvPr>
        </p:nvSpPr>
        <p:spPr/>
        <p:txBody>
          <a:bodyPr/>
          <a:lstStyle/>
          <a:p>
            <a:pPr eaLnBrk="1" hangingPunct="1"/>
            <a:r>
              <a:rPr lang="en-US" altLang="en-US" smtClean="0">
                <a:ea typeface="ＭＳ Ｐゴシック" panose="020B0600070205080204" pitchFamily="34" charset="-128"/>
              </a:rPr>
              <a:t>Graphics for Games</a:t>
            </a:r>
            <a:br>
              <a:rPr lang="en-US" altLang="en-US" smtClean="0">
                <a:ea typeface="ＭＳ Ｐゴシック" panose="020B0600070205080204" pitchFamily="34" charset="-128"/>
              </a:rPr>
            </a:br>
            <a:r>
              <a:rPr lang="en-US" altLang="en-US" smtClean="0">
                <a:ea typeface="ＭＳ Ｐゴシック" panose="020B0600070205080204" pitchFamily="34" charset="-128"/>
              </a:rPr>
              <a:t>CPI 411</a:t>
            </a:r>
          </a:p>
        </p:txBody>
      </p:sp>
      <p:pic>
        <p:nvPicPr>
          <p:cNvPr id="205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33800"/>
            <a:ext cx="34972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733800"/>
            <a:ext cx="35163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Learning Objectives</a:t>
            </a:r>
          </a:p>
        </p:txBody>
      </p:sp>
      <p:sp>
        <p:nvSpPr>
          <p:cNvPr id="1126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52B5E88-B978-4BCF-9187-AA195C021A52}" type="datetime1">
              <a:rPr lang="en-US" altLang="en-US" smtClean="0">
                <a:solidFill>
                  <a:schemeClr val="bg1"/>
                </a:solidFill>
              </a:rPr>
              <a:pPr eaLnBrk="1" hangingPunct="1"/>
              <a:t>1/7/2019</a:t>
            </a:fld>
            <a:endParaRPr lang="en-US" altLang="en-US" smtClean="0">
              <a:solidFill>
                <a:schemeClr val="bg1"/>
              </a:solidFill>
            </a:endParaRPr>
          </a:p>
        </p:txBody>
      </p:sp>
      <p:sp>
        <p:nvSpPr>
          <p:cNvPr id="6" name="TextBox 5"/>
          <p:cNvSpPr txBox="1"/>
          <p:nvPr/>
        </p:nvSpPr>
        <p:spPr>
          <a:xfrm>
            <a:off x="4572000" y="1828800"/>
            <a:ext cx="4419600" cy="4800600"/>
          </a:xfrm>
          <a:prstGeom prst="rect">
            <a:avLst/>
          </a:prstGeom>
          <a:noFill/>
        </p:spPr>
        <p:txBody>
          <a:bodyPr>
            <a:spAutoFit/>
          </a:bodyPr>
          <a:lstStyle/>
          <a:p>
            <a:pPr>
              <a:buFont typeface="Wingdings" pitchFamily="2" charset="2"/>
              <a:buChar char="q"/>
              <a:defRPr/>
            </a:pPr>
            <a:r>
              <a:rPr lang="en-US" dirty="0">
                <a:latin typeface="+mn-lt"/>
                <a:ea typeface="ＭＳ Ｐゴシック" pitchFamily="50" charset="-128"/>
              </a:rPr>
              <a:t>Differential Geometry Review (week 7)</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Texturing</a:t>
            </a:r>
            <a:r>
              <a:rPr lang="en-US" dirty="0">
                <a:latin typeface="+mn-lt"/>
                <a:ea typeface="ＭＳ Ｐゴシック" pitchFamily="50" charset="-128"/>
              </a:rPr>
              <a:t> (week 8)</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Shadows</a:t>
            </a:r>
            <a:r>
              <a:rPr lang="en-US" b="1" dirty="0">
                <a:latin typeface="+mn-lt"/>
                <a:ea typeface="ＭＳ Ｐゴシック" pitchFamily="50" charset="-128"/>
              </a:rPr>
              <a:t> </a:t>
            </a:r>
            <a:r>
              <a:rPr lang="en-US" dirty="0">
                <a:latin typeface="+mn-lt"/>
                <a:ea typeface="ＭＳ Ｐゴシック" pitchFamily="50" charset="-128"/>
              </a:rPr>
              <a:t>(week 9)</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Particle Systems </a:t>
            </a:r>
            <a:r>
              <a:rPr lang="en-US" dirty="0">
                <a:latin typeface="+mn-lt"/>
                <a:ea typeface="ＭＳ Ｐゴシック" pitchFamily="50" charset="-128"/>
              </a:rPr>
              <a:t>(week 10)</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Displacement Mapping </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Occlusion Culling </a:t>
            </a:r>
            <a:r>
              <a:rPr lang="en-US" dirty="0">
                <a:latin typeface="+mn-lt"/>
                <a:ea typeface="ＭＳ Ｐゴシック" pitchFamily="50" charset="-128"/>
              </a:rPr>
              <a:t>(week 11)</a:t>
            </a:r>
          </a:p>
          <a:p>
            <a:pPr>
              <a:buFont typeface="Wingdings" pitchFamily="2" charset="2"/>
              <a:buChar char="q"/>
              <a:defRPr/>
            </a:pPr>
            <a:r>
              <a:rPr lang="en-US" dirty="0">
                <a:latin typeface="+mn-lt"/>
                <a:ea typeface="ＭＳ Ｐゴシック" pitchFamily="50" charset="-128"/>
              </a:rPr>
              <a:t>Shading Pipeline in Valve’s Source Engine</a:t>
            </a:r>
          </a:p>
          <a:p>
            <a:pPr>
              <a:buFont typeface="Wingdings" pitchFamily="2" charset="2"/>
              <a:buChar char="q"/>
              <a:defRPr/>
            </a:pPr>
            <a:r>
              <a:rPr lang="en-US" dirty="0">
                <a:latin typeface="+mn-lt"/>
                <a:ea typeface="ＭＳ Ｐゴシック" pitchFamily="50" charset="-128"/>
              </a:rPr>
              <a:t>Gamma Correction (week 12)</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Motion Blur </a:t>
            </a:r>
            <a:r>
              <a:rPr lang="en-US" dirty="0">
                <a:latin typeface="+mn-lt"/>
                <a:ea typeface="ＭＳ Ｐゴシック" pitchFamily="50" charset="-128"/>
              </a:rPr>
              <a:t>and Image-based Effects</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Tone Mapping </a:t>
            </a:r>
            <a:r>
              <a:rPr lang="en-US" dirty="0">
                <a:latin typeface="+mn-lt"/>
                <a:ea typeface="ＭＳ Ｐゴシック" pitchFamily="50" charset="-128"/>
              </a:rPr>
              <a:t>(week 13)</a:t>
            </a:r>
          </a:p>
          <a:p>
            <a:pPr>
              <a:buFont typeface="Wingdings" pitchFamily="2" charset="2"/>
              <a:buChar char="q"/>
              <a:defRPr/>
            </a:pPr>
            <a:r>
              <a:rPr lang="en-US" dirty="0">
                <a:latin typeface="+mn-lt"/>
                <a:ea typeface="ＭＳ Ｐゴシック" pitchFamily="50" charset="-128"/>
              </a:rPr>
              <a:t>Non-photorealistic Rendering</a:t>
            </a:r>
          </a:p>
          <a:p>
            <a:pPr>
              <a:buFont typeface="Wingdings" pitchFamily="2" charset="2"/>
              <a:buChar char="q"/>
              <a:defRPr/>
            </a:pPr>
            <a:r>
              <a:rPr lang="en-US" dirty="0">
                <a:latin typeface="+mn-lt"/>
                <a:ea typeface="ＭＳ Ｐゴシック" pitchFamily="50" charset="-128"/>
              </a:rPr>
              <a:t>Image-based </a:t>
            </a:r>
            <a:r>
              <a:rPr lang="en-US" b="1" dirty="0">
                <a:solidFill>
                  <a:srgbClr val="00B050"/>
                </a:solidFill>
                <a:latin typeface="+mn-lt"/>
                <a:ea typeface="ＭＳ Ｐゴシック" pitchFamily="50" charset="-128"/>
              </a:rPr>
              <a:t>Post-Processing</a:t>
            </a:r>
          </a:p>
          <a:p>
            <a:pPr>
              <a:buFont typeface="Wingdings" pitchFamily="2" charset="2"/>
              <a:buChar char="q"/>
              <a:defRPr/>
            </a:pPr>
            <a:r>
              <a:rPr lang="en-US" dirty="0" err="1">
                <a:latin typeface="+mn-lt"/>
                <a:ea typeface="ＭＳ Ｐゴシック" pitchFamily="50" charset="-128"/>
              </a:rPr>
              <a:t>Waterflow</a:t>
            </a:r>
            <a:r>
              <a:rPr lang="en-US" dirty="0">
                <a:latin typeface="+mn-lt"/>
                <a:ea typeface="ＭＳ Ｐゴシック" pitchFamily="50" charset="-128"/>
              </a:rPr>
              <a:t> ( week 14)</a:t>
            </a:r>
          </a:p>
          <a:p>
            <a:pPr>
              <a:buFont typeface="Wingdings" pitchFamily="2" charset="2"/>
              <a:buChar char="q"/>
              <a:defRPr/>
            </a:pPr>
            <a:r>
              <a:rPr lang="en-US" dirty="0">
                <a:latin typeface="+mn-lt"/>
                <a:ea typeface="ＭＳ Ｐゴシック" pitchFamily="50" charset="-128"/>
              </a:rPr>
              <a:t>Light Propagation Volumes</a:t>
            </a:r>
          </a:p>
          <a:p>
            <a:pPr>
              <a:buFont typeface="Wingdings" pitchFamily="2" charset="2"/>
              <a:buChar char="q"/>
              <a:defRPr/>
            </a:pPr>
            <a:r>
              <a:rPr lang="en-US" dirty="0">
                <a:latin typeface="+mn-lt"/>
                <a:ea typeface="ＭＳ Ｐゴシック" pitchFamily="50" charset="-128"/>
              </a:rPr>
              <a:t>LODs (week 15)</a:t>
            </a:r>
          </a:p>
          <a:p>
            <a:pPr>
              <a:buFont typeface="Wingdings" pitchFamily="2" charset="2"/>
              <a:buChar char="q"/>
              <a:defRPr/>
            </a:pPr>
            <a:endParaRPr lang="en-US" dirty="0">
              <a:latin typeface="+mn-lt"/>
              <a:ea typeface="ＭＳ Ｐゴシック" pitchFamily="50" charset="-128"/>
            </a:endParaRPr>
          </a:p>
          <a:p>
            <a:pPr>
              <a:defRPr/>
            </a:pPr>
            <a:endParaRPr lang="en-US" dirty="0">
              <a:latin typeface="+mn-lt"/>
              <a:ea typeface="ＭＳ Ｐゴシック" pitchFamily="50" charset="-128"/>
            </a:endParaRPr>
          </a:p>
        </p:txBody>
      </p:sp>
      <p:sp>
        <p:nvSpPr>
          <p:cNvPr id="7" name="TextBox 6"/>
          <p:cNvSpPr txBox="1"/>
          <p:nvPr/>
        </p:nvSpPr>
        <p:spPr>
          <a:xfrm>
            <a:off x="533400" y="1905000"/>
            <a:ext cx="3657600" cy="3694113"/>
          </a:xfrm>
          <a:prstGeom prst="rect">
            <a:avLst/>
          </a:prstGeom>
          <a:noFill/>
        </p:spPr>
        <p:txBody>
          <a:bodyPr>
            <a:spAutoFit/>
          </a:bodyPr>
          <a:lstStyle/>
          <a:p>
            <a:pPr>
              <a:buFont typeface="Wingdings" pitchFamily="2" charset="2"/>
              <a:buChar char="q"/>
              <a:defRPr/>
            </a:pPr>
            <a:r>
              <a:rPr lang="en-US" dirty="0">
                <a:latin typeface="+mn-lt"/>
                <a:ea typeface="ＭＳ Ｐゴシック" pitchFamily="50" charset="-128"/>
              </a:rPr>
              <a:t>Linear Interpolation (week 1)</a:t>
            </a:r>
          </a:p>
          <a:p>
            <a:pPr>
              <a:buFont typeface="Wingdings" pitchFamily="2" charset="2"/>
              <a:buChar char="q"/>
              <a:defRPr/>
            </a:pPr>
            <a:r>
              <a:rPr lang="en-US" dirty="0">
                <a:latin typeface="+mn-lt"/>
                <a:ea typeface="ＭＳ Ｐゴシック" pitchFamily="50" charset="-128"/>
              </a:rPr>
              <a:t>Triangles (Interpolation, </a:t>
            </a:r>
            <a:r>
              <a:rPr lang="en-US" dirty="0" err="1">
                <a:latin typeface="+mn-lt"/>
                <a:ea typeface="ＭＳ Ｐゴシック" pitchFamily="50" charset="-128"/>
              </a:rPr>
              <a:t>Rasterization</a:t>
            </a:r>
            <a:r>
              <a:rPr lang="en-US" dirty="0">
                <a:latin typeface="+mn-lt"/>
                <a:ea typeface="ＭＳ Ｐゴシック" pitchFamily="50" charset="-128"/>
              </a:rPr>
              <a:t>)</a:t>
            </a:r>
          </a:p>
          <a:p>
            <a:pPr>
              <a:buFont typeface="Wingdings" pitchFamily="2" charset="2"/>
              <a:buChar char="q"/>
              <a:defRPr/>
            </a:pPr>
            <a:r>
              <a:rPr lang="en-US" dirty="0">
                <a:latin typeface="+mn-lt"/>
                <a:ea typeface="ＭＳ Ｐゴシック" pitchFamily="50" charset="-128"/>
              </a:rPr>
              <a:t>Mesh Data Structure Review</a:t>
            </a:r>
          </a:p>
          <a:p>
            <a:pPr>
              <a:buFont typeface="Wingdings" pitchFamily="2" charset="2"/>
              <a:buChar char="q"/>
              <a:defRPr/>
            </a:pPr>
            <a:r>
              <a:rPr lang="en-US" dirty="0">
                <a:latin typeface="+mn-lt"/>
                <a:ea typeface="ＭＳ Ｐゴシック" pitchFamily="50" charset="-128"/>
              </a:rPr>
              <a:t>Normal Vectors Review (week 2)</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HLSL</a:t>
            </a:r>
            <a:r>
              <a:rPr lang="en-US" dirty="0">
                <a:latin typeface="+mn-lt"/>
                <a:ea typeface="ＭＳ Ｐゴシック" pitchFamily="50" charset="-128"/>
              </a:rPr>
              <a:t> Introduction</a:t>
            </a:r>
          </a:p>
          <a:p>
            <a:pPr>
              <a:buFont typeface="Wingdings" pitchFamily="2" charset="2"/>
              <a:buChar char="q"/>
              <a:defRPr/>
            </a:pPr>
            <a:r>
              <a:rPr lang="en-US" dirty="0">
                <a:latin typeface="+mn-lt"/>
                <a:ea typeface="ＭＳ Ｐゴシック" pitchFamily="50" charset="-128"/>
              </a:rPr>
              <a:t>HLSL example </a:t>
            </a:r>
            <a:r>
              <a:rPr lang="en-US" dirty="0" err="1">
                <a:latin typeface="+mn-lt"/>
                <a:ea typeface="ＭＳ Ｐゴシック" pitchFamily="50" charset="-128"/>
              </a:rPr>
              <a:t>Shader</a:t>
            </a:r>
            <a:endParaRPr lang="en-US" dirty="0">
              <a:latin typeface="+mn-lt"/>
              <a:ea typeface="ＭＳ Ｐゴシック" pitchFamily="50" charset="-128"/>
            </a:endParaRPr>
          </a:p>
          <a:p>
            <a:pPr>
              <a:buFont typeface="Wingdings" pitchFamily="2" charset="2"/>
              <a:buChar char="q"/>
              <a:defRPr/>
            </a:pPr>
            <a:r>
              <a:rPr lang="en-US" dirty="0">
                <a:latin typeface="+mn-lt"/>
                <a:ea typeface="ＭＳ Ｐゴシック" pitchFamily="50" charset="-128"/>
              </a:rPr>
              <a:t>A Simple Shading Model ( week 3)</a:t>
            </a:r>
          </a:p>
          <a:p>
            <a:pPr>
              <a:buFont typeface="Wingdings" pitchFamily="2" charset="2"/>
              <a:buChar char="q"/>
              <a:defRPr/>
            </a:pPr>
            <a:r>
              <a:rPr lang="en-US" dirty="0">
                <a:latin typeface="+mn-lt"/>
                <a:ea typeface="ＭＳ Ｐゴシック" pitchFamily="50" charset="-128"/>
              </a:rPr>
              <a:t>The </a:t>
            </a:r>
            <a:r>
              <a:rPr lang="en-US" b="1" dirty="0">
                <a:solidFill>
                  <a:srgbClr val="00B050"/>
                </a:solidFill>
                <a:latin typeface="+mn-lt"/>
                <a:ea typeface="ＭＳ Ｐゴシック" pitchFamily="50" charset="-128"/>
              </a:rPr>
              <a:t>Direct3D 11 </a:t>
            </a:r>
            <a:r>
              <a:rPr lang="en-US" dirty="0">
                <a:latin typeface="+mn-lt"/>
                <a:ea typeface="ＭＳ Ｐゴシック" pitchFamily="50" charset="-128"/>
              </a:rPr>
              <a:t>System (week 4)</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Environment Mapping </a:t>
            </a:r>
            <a:r>
              <a:rPr lang="en-US" dirty="0">
                <a:latin typeface="+mn-lt"/>
                <a:ea typeface="ＭＳ Ｐゴシック" pitchFamily="50" charset="-128"/>
              </a:rPr>
              <a:t>(week 5)</a:t>
            </a:r>
          </a:p>
          <a:p>
            <a:pPr>
              <a:buFont typeface="Wingdings" pitchFamily="2" charset="2"/>
              <a:buChar char="q"/>
              <a:defRPr/>
            </a:pPr>
            <a:r>
              <a:rPr lang="en-US" dirty="0">
                <a:latin typeface="+mn-lt"/>
                <a:ea typeface="ＭＳ Ｐゴシック" pitchFamily="50" charset="-128"/>
              </a:rPr>
              <a:t>Normal Vector Transformations</a:t>
            </a:r>
          </a:p>
          <a:p>
            <a:pPr>
              <a:buFont typeface="Wingdings" pitchFamily="2" charset="2"/>
              <a:buChar char="q"/>
              <a:defRPr/>
            </a:pPr>
            <a:r>
              <a:rPr lang="en-US" b="1" dirty="0">
                <a:latin typeface="+mn-lt"/>
                <a:ea typeface="ＭＳ Ｐゴシック" pitchFamily="50" charset="-128"/>
              </a:rPr>
              <a:t> </a:t>
            </a:r>
            <a:r>
              <a:rPr lang="en-US" b="1" dirty="0">
                <a:solidFill>
                  <a:srgbClr val="00B050"/>
                </a:solidFill>
                <a:latin typeface="+mn-lt"/>
                <a:ea typeface="ＭＳ Ｐゴシック" pitchFamily="50" charset="-128"/>
              </a:rPr>
              <a:t>Bump Mapping </a:t>
            </a:r>
          </a:p>
          <a:p>
            <a:pPr>
              <a:defRPr/>
            </a:pPr>
            <a:endParaRPr lang="en-US" dirty="0">
              <a:latin typeface="+mn-lt"/>
              <a:ea typeface="ＭＳ Ｐゴシック" pitchFamily="50" charset="-12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D7CD75C-0292-47BC-8A8B-64D31BFE26F3}" type="datetime1">
              <a:rPr lang="en-US" altLang="en-US" smtClean="0">
                <a:solidFill>
                  <a:schemeClr val="bg1"/>
                </a:solidFill>
              </a:rPr>
              <a:pPr eaLnBrk="1" hangingPunct="1"/>
              <a:t>1/7/2019</a:t>
            </a:fld>
            <a:endParaRPr lang="en-US" altLang="en-US" smtClean="0">
              <a:solidFill>
                <a:schemeClr val="bg1"/>
              </a:solidFill>
            </a:endParaRPr>
          </a:p>
        </p:txBody>
      </p:sp>
      <p:sp>
        <p:nvSpPr>
          <p:cNvPr id="12291"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Instruction Method</a:t>
            </a:r>
          </a:p>
        </p:txBody>
      </p:sp>
      <p:sp>
        <p:nvSpPr>
          <p:cNvPr id="12292" name="Rectangle 3"/>
          <p:cNvSpPr>
            <a:spLocks noGrp="1" noChangeArrowheads="1"/>
          </p:cNvSpPr>
          <p:nvPr>
            <p:ph type="body" idx="1"/>
          </p:nvPr>
        </p:nvSpPr>
        <p:spPr/>
        <p:txBody>
          <a:bodyPr/>
          <a:lstStyle/>
          <a:p>
            <a:pPr lvl="1"/>
            <a:r>
              <a:rPr lang="en-US" altLang="en-US" sz="1800" smtClean="0">
                <a:ea typeface="ＭＳ Ｐゴシック" panose="020B0600070205080204" pitchFamily="34" charset="-128"/>
              </a:rPr>
              <a:t>This is a hands-on class. Each student has one PC at class. </a:t>
            </a:r>
          </a:p>
          <a:p>
            <a:pPr lvl="1"/>
            <a:r>
              <a:rPr lang="en-US" altLang="en-US" sz="1800" smtClean="0">
                <a:ea typeface="ＭＳ Ｐゴシック" panose="020B0600070205080204" pitchFamily="34" charset="-128"/>
              </a:rPr>
              <a:t>At class the instructor explains the basic concepts and theory using PowerPoint Slides shown on the projectors, and demonstrates the functions of commands.</a:t>
            </a:r>
          </a:p>
          <a:p>
            <a:pPr lvl="1"/>
            <a:r>
              <a:rPr lang="en-US" altLang="en-US" sz="1800" smtClean="0">
                <a:ea typeface="ＭＳ Ｐゴシック" panose="020B0600070205080204" pitchFamily="34" charset="-128"/>
              </a:rPr>
              <a:t>The students follow the instructions using their PCs. If they have any question or problem during the instructions, the instructor shows the solutions.  For each topic, the students first look at the instructor</a:t>
            </a:r>
            <a:r>
              <a:rPr lang="ja-JP" altLang="en-US" sz="1800" smtClean="0">
                <a:ea typeface="ＭＳ Ｐゴシック" panose="020B0600070205080204" pitchFamily="34" charset="-128"/>
              </a:rPr>
              <a:t>’</a:t>
            </a:r>
            <a:r>
              <a:rPr lang="en-US" altLang="ja-JP" sz="1800" smtClean="0">
                <a:ea typeface="ＭＳ Ｐゴシック" panose="020B0600070205080204" pitchFamily="34" charset="-128"/>
              </a:rPr>
              <a:t>s demonstration, and repeat the same thing on their PCs. </a:t>
            </a:r>
          </a:p>
          <a:p>
            <a:pPr lvl="1"/>
            <a:r>
              <a:rPr lang="en-US" altLang="en-US" sz="1800" smtClean="0">
                <a:ea typeface="ＭＳ Ｐゴシック" panose="020B0600070205080204" pitchFamily="34" charset="-128"/>
              </a:rPr>
              <a:t>The in-class assignment is expected to be finished in the class. But if not, it will be the homework before the next class. </a:t>
            </a:r>
          </a:p>
          <a:p>
            <a:pPr lvl="1"/>
            <a:r>
              <a:rPr lang="en-US" altLang="en-US" sz="1800" smtClean="0">
                <a:ea typeface="ＭＳ Ｐゴシック" panose="020B0600070205080204" pitchFamily="34" charset="-128"/>
              </a:rPr>
              <a:t>A final project info is announced at 4th week, and the solutions and problems on their final project are discussed at class through the semester. It may be requested to meet individually for catching up with the topics outside of class.</a:t>
            </a:r>
          </a:p>
          <a:p>
            <a:pPr lvl="1"/>
            <a:r>
              <a:rPr lang="en-US" altLang="en-US" sz="1800" smtClean="0">
                <a:ea typeface="ＭＳ Ｐゴシック" panose="020B0600070205080204" pitchFamily="34" charset="-128"/>
              </a:rPr>
              <a:t>All of the materials using in class are available online at myASU course site. </a:t>
            </a:r>
          </a:p>
          <a:p>
            <a:pPr eaLnBrk="1" hangingPunct="1"/>
            <a:endParaRPr lang="en-US" altLang="en-US" sz="1800"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742AA27-7B0A-47BC-81F4-37BA1DDA9B73}" type="datetime1">
              <a:rPr lang="en-US" altLang="en-US" smtClean="0">
                <a:solidFill>
                  <a:schemeClr val="bg1"/>
                </a:solidFill>
              </a:rPr>
              <a:pPr eaLnBrk="1" hangingPunct="1"/>
              <a:t>1/7/2019</a:t>
            </a:fld>
            <a:endParaRPr lang="en-US" altLang="en-US" smtClean="0">
              <a:solidFill>
                <a:schemeClr val="bg1"/>
              </a:solidFill>
            </a:endParaRPr>
          </a:p>
        </p:txBody>
      </p:sp>
      <p:sp>
        <p:nvSpPr>
          <p:cNvPr id="13315"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Attendance Policy</a:t>
            </a:r>
          </a:p>
        </p:txBody>
      </p:sp>
      <p:sp>
        <p:nvSpPr>
          <p:cNvPr id="13316" name="Rectangle 3"/>
          <p:cNvSpPr>
            <a:spLocks noGrp="1" noChangeArrowheads="1"/>
          </p:cNvSpPr>
          <p:nvPr>
            <p:ph type="body" idx="1"/>
          </p:nvPr>
        </p:nvSpPr>
        <p:spPr/>
        <p:txBody>
          <a:bodyPr/>
          <a:lstStyle/>
          <a:p>
            <a:pPr lvl="1"/>
            <a:r>
              <a:rPr lang="en-US" altLang="en-US" sz="1800" smtClean="0">
                <a:ea typeface="ＭＳ Ｐゴシック" panose="020B0600070205080204" pitchFamily="34" charset="-128"/>
              </a:rPr>
              <a:t>Attendance in this class is mandatory. </a:t>
            </a:r>
            <a:br>
              <a:rPr lang="en-US" altLang="en-US" sz="1800" smtClean="0">
                <a:ea typeface="ＭＳ Ｐゴシック" panose="020B0600070205080204" pitchFamily="34" charset="-128"/>
              </a:rPr>
            </a:br>
            <a:r>
              <a:rPr lang="en-US" altLang="en-US" sz="1800" b="1" smtClean="0">
                <a:solidFill>
                  <a:srgbClr val="00B050"/>
                </a:solidFill>
                <a:ea typeface="ＭＳ Ｐゴシック" panose="020B0600070205080204" pitchFamily="34" charset="-128"/>
              </a:rPr>
              <a:t>The attendance is checked in every lecture and lab session.  </a:t>
            </a:r>
          </a:p>
          <a:p>
            <a:pPr lvl="2"/>
            <a:r>
              <a:rPr lang="en-US" altLang="en-US" sz="1600" smtClean="0">
                <a:ea typeface="ＭＳ Ｐゴシック" panose="020B0600070205080204" pitchFamily="34" charset="-128"/>
              </a:rPr>
              <a:t>Not all announcements might be online</a:t>
            </a:r>
          </a:p>
          <a:p>
            <a:pPr lvl="2"/>
            <a:r>
              <a:rPr lang="en-US" altLang="en-US" sz="1600" smtClean="0">
                <a:ea typeface="ＭＳ Ｐゴシック" panose="020B0600070205080204" pitchFamily="34" charset="-128"/>
              </a:rPr>
              <a:t>In class work will relate to course projects</a:t>
            </a:r>
          </a:p>
          <a:p>
            <a:pPr lvl="2"/>
            <a:r>
              <a:rPr lang="en-US" altLang="en-US" sz="1600" smtClean="0">
                <a:ea typeface="ＭＳ Ｐゴシック" panose="020B0600070205080204" pitchFamily="34" charset="-128"/>
              </a:rPr>
              <a:t>Assignment requirements will be discussed</a:t>
            </a:r>
          </a:p>
          <a:p>
            <a:pPr lvl="1">
              <a:buFontTx/>
              <a:buNone/>
            </a:pPr>
            <a:endParaRPr lang="en-US" altLang="en-US" sz="1800" smtClean="0">
              <a:ea typeface="ＭＳ Ｐゴシック" panose="020B0600070205080204" pitchFamily="34" charset="-128"/>
            </a:endParaRPr>
          </a:p>
          <a:p>
            <a:pPr lvl="1"/>
            <a:r>
              <a:rPr lang="en-US" altLang="en-US" sz="1800" smtClean="0">
                <a:ea typeface="ＭＳ Ｐゴシック" panose="020B0600070205080204" pitchFamily="34" charset="-128"/>
              </a:rPr>
              <a:t>Attendance Rate : </a:t>
            </a:r>
          </a:p>
          <a:p>
            <a:pPr lvl="2"/>
            <a:r>
              <a:rPr lang="en-US" altLang="en-US" sz="1600" smtClean="0">
                <a:ea typeface="ＭＳ Ｐゴシック" panose="020B0600070205080204" pitchFamily="34" charset="-128"/>
              </a:rPr>
              <a:t>More than 90 % of lectures and labs	No grade down (1- 2 missing of 3h lectures)</a:t>
            </a:r>
          </a:p>
          <a:p>
            <a:pPr lvl="2"/>
            <a:r>
              <a:rPr lang="en-US" altLang="en-US" sz="1600" smtClean="0">
                <a:ea typeface="ＭＳ Ｐゴシック" panose="020B0600070205080204" pitchFamily="34" charset="-128"/>
              </a:rPr>
              <a:t>80-90%:			One minor grade down (</a:t>
            </a:r>
            <a:r>
              <a:rPr lang="en-US" altLang="ja-JP" sz="1600" smtClean="0">
                <a:ea typeface="ＭＳ Ｐゴシック" panose="020B0600070205080204" pitchFamily="34" charset="-128"/>
              </a:rPr>
              <a:t>3-4</a:t>
            </a:r>
            <a:r>
              <a:rPr lang="en-US" altLang="en-US" sz="1600" smtClean="0">
                <a:ea typeface="ＭＳ Ｐゴシック" panose="020B0600070205080204" pitchFamily="34" charset="-128"/>
              </a:rPr>
              <a:t> missing)</a:t>
            </a:r>
          </a:p>
          <a:p>
            <a:pPr lvl="2"/>
            <a:r>
              <a:rPr lang="en-US" altLang="en-US" sz="1600" smtClean="0">
                <a:ea typeface="ＭＳ Ｐゴシック" panose="020B0600070205080204" pitchFamily="34" charset="-128"/>
              </a:rPr>
              <a:t>70-80%:			One major grades down (</a:t>
            </a:r>
            <a:r>
              <a:rPr lang="en-US" altLang="ja-JP" sz="1600" smtClean="0">
                <a:ea typeface="ＭＳ Ｐゴシック" panose="020B0600070205080204" pitchFamily="34" charset="-128"/>
              </a:rPr>
              <a:t>5</a:t>
            </a:r>
            <a:r>
              <a:rPr lang="en-US" altLang="en-US" sz="1600" smtClean="0">
                <a:ea typeface="ＭＳ Ｐゴシック" panose="020B0600070205080204" pitchFamily="34" charset="-128"/>
              </a:rPr>
              <a:t> missing)</a:t>
            </a:r>
          </a:p>
          <a:p>
            <a:pPr lvl="2"/>
            <a:r>
              <a:rPr lang="en-US" altLang="en-US" sz="1600" smtClean="0">
                <a:ea typeface="ＭＳ Ｐゴシック" panose="020B0600070205080204" pitchFamily="34" charset="-128"/>
              </a:rPr>
              <a:t>Less than 70%			Not pass </a:t>
            </a:r>
            <a:r>
              <a:rPr lang="en-US" altLang="ja-JP" sz="1600" smtClean="0">
                <a:ea typeface="ＭＳ Ｐゴシック" panose="020B0600070205080204" pitchFamily="34" charset="-128"/>
              </a:rPr>
              <a:t>(6 or more</a:t>
            </a:r>
            <a:r>
              <a:rPr lang="ja-JP" altLang="en-US" sz="1600" smtClean="0">
                <a:ea typeface="ＭＳ Ｐゴシック" panose="020B0600070205080204" pitchFamily="34" charset="-128"/>
              </a:rPr>
              <a:t> </a:t>
            </a:r>
            <a:r>
              <a:rPr lang="en-US" altLang="ja-JP" sz="1600" smtClean="0">
                <a:ea typeface="ＭＳ Ｐゴシック" panose="020B0600070205080204" pitchFamily="34" charset="-128"/>
              </a:rPr>
              <a:t>missing)</a:t>
            </a:r>
            <a:endParaRPr lang="en-US" altLang="en-US" sz="1600" smtClean="0">
              <a:ea typeface="ＭＳ Ｐゴシック" panose="020B0600070205080204" pitchFamily="34" charset="-128"/>
            </a:endParaRPr>
          </a:p>
          <a:p>
            <a:pPr lvl="2"/>
            <a:endParaRPr lang="en-US" altLang="en-US" sz="1600" smtClean="0">
              <a:ea typeface="ＭＳ Ｐゴシック" panose="020B0600070205080204" pitchFamily="34" charset="-128"/>
            </a:endParaRPr>
          </a:p>
          <a:p>
            <a:pPr lvl="1">
              <a:buFontTx/>
              <a:buNone/>
            </a:pPr>
            <a:r>
              <a:rPr lang="en-US" altLang="en-US" sz="1400" smtClean="0">
                <a:ea typeface="ＭＳ Ｐゴシック" panose="020B0600070205080204" pitchFamily="34" charset="-128"/>
              </a:rPr>
              <a:t>	</a:t>
            </a:r>
            <a:r>
              <a:rPr lang="en-US" altLang="en-US" sz="1600" smtClean="0">
                <a:ea typeface="ＭＳ Ｐゴシック" panose="020B0600070205080204" pitchFamily="34" charset="-128"/>
              </a:rPr>
              <a:t>We expect the students to maintain atmosphere conducive to teaching and learning in the class. It would be appreciated if all cell phones and pagers were switched off, or to vibrate mode. Active student participation is expected in all in-class discussions.</a:t>
            </a:r>
            <a:endParaRPr lang="en-US" altLang="en-US" sz="1400"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F3C5CE6-C383-4EBC-90A3-42689B79D463}" type="datetime1">
              <a:rPr lang="en-US" altLang="en-US" smtClean="0">
                <a:solidFill>
                  <a:schemeClr val="bg1"/>
                </a:solidFill>
              </a:rPr>
              <a:pPr eaLnBrk="1" hangingPunct="1"/>
              <a:t>1/7/2019</a:t>
            </a:fld>
            <a:endParaRPr lang="en-US" altLang="en-US" smtClean="0">
              <a:solidFill>
                <a:schemeClr val="bg1"/>
              </a:solidFill>
            </a:endParaRPr>
          </a:p>
        </p:txBody>
      </p:sp>
      <p:sp>
        <p:nvSpPr>
          <p:cNvPr id="14339"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Assignments</a:t>
            </a:r>
          </a:p>
        </p:txBody>
      </p:sp>
      <p:sp>
        <p:nvSpPr>
          <p:cNvPr id="14340" name="Rectangle 3"/>
          <p:cNvSpPr>
            <a:spLocks noGrp="1" noChangeArrowheads="1"/>
          </p:cNvSpPr>
          <p:nvPr>
            <p:ph type="body" idx="1"/>
          </p:nvPr>
        </p:nvSpPr>
        <p:spPr/>
        <p:txBody>
          <a:bodyPr/>
          <a:lstStyle/>
          <a:p>
            <a:pPr>
              <a:buFont typeface="Times New Roman" panose="02020603050405020304" pitchFamily="18" charset="0"/>
              <a:buAutoNum type="arabicParenR"/>
            </a:pPr>
            <a:r>
              <a:rPr lang="en-US" altLang="en-US" sz="1800" smtClean="0">
                <a:ea typeface="ＭＳ Ｐゴシック" panose="020B0600070205080204" pitchFamily="34" charset="-128"/>
              </a:rPr>
              <a:t>Programming Assignments: Students will be assigned 5 game development assignments. The assignments will test a student’s skill in implementing the concepts discussed in class.  These assignments will be implemented in C# with MonoGame framework.</a:t>
            </a:r>
          </a:p>
          <a:p>
            <a:pPr>
              <a:buFont typeface="Times New Roman" panose="02020603050405020304" pitchFamily="18" charset="0"/>
              <a:buAutoNum type="arabicParenR"/>
            </a:pPr>
            <a:r>
              <a:rPr lang="en-US" altLang="en-US" sz="1800" smtClean="0">
                <a:ea typeface="ＭＳ Ｐゴシック" panose="020B0600070205080204" pitchFamily="34" charset="-128"/>
              </a:rPr>
              <a:t>Labs: Each class day has one hour lab session. The students are asked to complete the lab exercise by the end of class and submit the output online. </a:t>
            </a:r>
          </a:p>
          <a:p>
            <a:pPr>
              <a:buFont typeface="Times New Roman" panose="02020603050405020304" pitchFamily="18" charset="0"/>
              <a:buAutoNum type="arabicParenR"/>
            </a:pPr>
            <a:r>
              <a:rPr lang="en-US" altLang="en-US" sz="1800" smtClean="0">
                <a:ea typeface="ＭＳ Ｐゴシック" panose="020B0600070205080204" pitchFamily="34" charset="-128"/>
              </a:rPr>
              <a:t>Quizzes: Student will be assigned small quizzes and/or programming exercise at class.  </a:t>
            </a:r>
          </a:p>
          <a:p>
            <a:pPr>
              <a:buFont typeface="Times New Roman" panose="02020603050405020304" pitchFamily="18" charset="0"/>
              <a:buAutoNum type="arabicParenR"/>
            </a:pPr>
            <a:r>
              <a:rPr lang="en-US" altLang="en-US" sz="1800" smtClean="0">
                <a:ea typeface="ＭＳ Ｐゴシック" panose="020B0600070205080204" pitchFamily="34" charset="-128"/>
              </a:rPr>
              <a:t>Term Project: The culmination of the efforts put by the student in the class assignments. The project will have different deliverables over the time frame of the class</a:t>
            </a:r>
          </a:p>
          <a:p>
            <a:pPr lvl="1"/>
            <a:r>
              <a:rPr lang="en-US" altLang="en-US" sz="1600" smtClean="0">
                <a:ea typeface="ＭＳ Ｐゴシック" panose="020B0600070205080204" pitchFamily="34" charset="-128"/>
              </a:rPr>
              <a:t>Midterm Proposal (9</a:t>
            </a:r>
            <a:r>
              <a:rPr lang="en-US" altLang="en-US" sz="1600" baseline="30000" smtClean="0">
                <a:ea typeface="ＭＳ Ｐゴシック" panose="020B0600070205080204" pitchFamily="34" charset="-128"/>
              </a:rPr>
              <a:t>th</a:t>
            </a:r>
            <a:r>
              <a:rPr lang="en-US" altLang="en-US" sz="1600" smtClean="0">
                <a:ea typeface="ＭＳ Ｐゴシック" panose="020B0600070205080204" pitchFamily="34" charset="-128"/>
              </a:rPr>
              <a:t> week)</a:t>
            </a:r>
          </a:p>
          <a:p>
            <a:pPr lvl="1"/>
            <a:r>
              <a:rPr lang="en-US" altLang="en-US" sz="1600" smtClean="0">
                <a:ea typeface="ＭＳ Ｐゴシック" panose="020B0600070205080204" pitchFamily="34" charset="-128"/>
              </a:rPr>
              <a:t>Final Tool implementation and Demo (15</a:t>
            </a:r>
            <a:r>
              <a:rPr lang="en-US" altLang="en-US" sz="1600" baseline="30000" smtClean="0">
                <a:ea typeface="ＭＳ Ｐゴシック" panose="020B0600070205080204" pitchFamily="34" charset="-128"/>
              </a:rPr>
              <a:t>th</a:t>
            </a:r>
            <a:r>
              <a:rPr lang="en-US" altLang="en-US" sz="1600" smtClean="0">
                <a:ea typeface="ＭＳ Ｐゴシック" panose="020B0600070205080204" pitchFamily="34" charset="-128"/>
              </a:rPr>
              <a:t> week)</a:t>
            </a:r>
          </a:p>
          <a:p>
            <a:pPr>
              <a:buFont typeface="Times New Roman" panose="02020603050405020304" pitchFamily="18" charset="0"/>
              <a:buAutoNum type="arabicParenR"/>
            </a:pPr>
            <a:endParaRPr lang="en-US" altLang="en-US" sz="1800" smtClean="0">
              <a:ea typeface="ＭＳ Ｐゴシック" panose="020B0600070205080204" pitchFamily="34" charset="-128"/>
            </a:endParaRPr>
          </a:p>
          <a:p>
            <a:pPr eaLnBrk="1" hangingPunct="1">
              <a:buFontTx/>
              <a:buNone/>
            </a:pPr>
            <a:endParaRPr lang="en-US" altLang="en-US" sz="1800"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93D2791-B505-4B2C-B25F-2FA93B326BE8}" type="datetime1">
              <a:rPr lang="en-US" altLang="en-US" smtClean="0">
                <a:solidFill>
                  <a:schemeClr val="bg1"/>
                </a:solidFill>
              </a:rPr>
              <a:pPr eaLnBrk="1" hangingPunct="1"/>
              <a:t>1/7/2019</a:t>
            </a:fld>
            <a:endParaRPr lang="en-US" altLang="en-US" smtClean="0">
              <a:solidFill>
                <a:schemeClr val="bg1"/>
              </a:solidFill>
            </a:endParaRPr>
          </a:p>
        </p:txBody>
      </p:sp>
      <p:sp>
        <p:nvSpPr>
          <p:cNvPr id="15363"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Evaluation</a:t>
            </a:r>
          </a:p>
        </p:txBody>
      </p:sp>
      <p:sp>
        <p:nvSpPr>
          <p:cNvPr id="15364" name="Rectangle 3"/>
          <p:cNvSpPr>
            <a:spLocks noGrp="1" noChangeArrowheads="1"/>
          </p:cNvSpPr>
          <p:nvPr>
            <p:ph type="body" idx="1"/>
          </p:nvPr>
        </p:nvSpPr>
        <p:spPr>
          <a:xfrm>
            <a:off x="685800" y="1905000"/>
            <a:ext cx="8077200" cy="4267200"/>
          </a:xfrm>
        </p:spPr>
        <p:txBody>
          <a:bodyPr/>
          <a:lstStyle/>
          <a:p>
            <a:pPr marL="457200" indent="-457200">
              <a:buFont typeface="Times New Roman" panose="02020603050405020304" pitchFamily="18" charset="0"/>
              <a:buAutoNum type="arabicPeriod"/>
            </a:pPr>
            <a:r>
              <a:rPr lang="en-US" altLang="en-US" dirty="0" smtClean="0">
                <a:ea typeface="ＭＳ Ｐゴシック" panose="020B0600070205080204" pitchFamily="34" charset="-128"/>
              </a:rPr>
              <a:t>Four Programming Assignments: 	30%</a:t>
            </a:r>
          </a:p>
          <a:p>
            <a:pPr marL="457200" indent="-457200">
              <a:buFont typeface="Times New Roman" panose="02020603050405020304" pitchFamily="18" charset="0"/>
              <a:buAutoNum type="arabicPeriod"/>
            </a:pPr>
            <a:r>
              <a:rPr lang="en-US" altLang="en-US" dirty="0" smtClean="0">
                <a:ea typeface="ＭＳ Ｐゴシック" panose="020B0600070205080204" pitchFamily="34" charset="-128"/>
              </a:rPr>
              <a:t>Labs: 					30%</a:t>
            </a:r>
          </a:p>
          <a:p>
            <a:pPr marL="457200" indent="-457200">
              <a:buFont typeface="Times New Roman" panose="02020603050405020304" pitchFamily="18" charset="0"/>
              <a:buAutoNum type="arabicPeriod"/>
            </a:pPr>
            <a:r>
              <a:rPr lang="en-US" altLang="en-US" dirty="0" smtClean="0">
                <a:ea typeface="ＭＳ Ｐゴシック" panose="020B0600070205080204" pitchFamily="34" charset="-128"/>
              </a:rPr>
              <a:t>Quizzes: 					10%</a:t>
            </a:r>
          </a:p>
          <a:p>
            <a:pPr marL="457200" indent="-457200">
              <a:buFont typeface="Times New Roman" panose="02020603050405020304" pitchFamily="18" charset="0"/>
              <a:buAutoNum type="arabicPeriod"/>
            </a:pPr>
            <a:r>
              <a:rPr lang="en-US" altLang="en-US" dirty="0" smtClean="0">
                <a:ea typeface="ＭＳ Ｐゴシック" panose="020B0600070205080204" pitchFamily="34" charset="-128"/>
              </a:rPr>
              <a:t>Term Project</a:t>
            </a:r>
            <a:r>
              <a:rPr lang="en-US" altLang="en-US" smtClean="0">
                <a:ea typeface="ＭＳ Ｐゴシック" panose="020B0600070205080204" pitchFamily="34" charset="-128"/>
              </a:rPr>
              <a:t>: 				30</a:t>
            </a:r>
            <a:r>
              <a:rPr lang="en-US" altLang="en-US" dirty="0" smtClean="0">
                <a:ea typeface="ＭＳ Ｐゴシック" panose="020B0600070205080204" pitchFamily="34" charset="-128"/>
              </a:rPr>
              <a:t>%</a:t>
            </a:r>
          </a:p>
          <a:p>
            <a:pPr marL="457200" indent="-457200">
              <a:buFontTx/>
              <a:buNone/>
            </a:pPr>
            <a:endParaRPr lang="en-US" altLang="en-US" dirty="0" smtClean="0">
              <a:ea typeface="ＭＳ Ｐゴシック" panose="020B0600070205080204" pitchFamily="34" charset="-128"/>
            </a:endParaRPr>
          </a:p>
          <a:p>
            <a:pPr marL="457200" indent="-457200">
              <a:buFontTx/>
              <a:buNone/>
            </a:pPr>
            <a:r>
              <a:rPr lang="en-US" altLang="en-US" dirty="0" smtClean="0">
                <a:ea typeface="ＭＳ Ｐゴシック" panose="020B0600070205080204" pitchFamily="34" charset="-128"/>
              </a:rPr>
              <a:t>Late Penalty: No late submissions will be accepted</a:t>
            </a:r>
          </a:p>
          <a:p>
            <a:pPr marL="457200" indent="-457200">
              <a:buFont typeface="Times New Roman" panose="02020603050405020304" pitchFamily="18" charset="0"/>
              <a:buAutoNum type="arabicPeriod"/>
            </a:pPr>
            <a:endParaRPr lang="en-US" altLang="en-US" dirty="0"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9D695A9-5F8C-4959-B7DD-C21CF11CA4BA}" type="datetime1">
              <a:rPr lang="en-US" altLang="en-US" smtClean="0">
                <a:solidFill>
                  <a:schemeClr val="bg1"/>
                </a:solidFill>
              </a:rPr>
              <a:pPr eaLnBrk="1" hangingPunct="1"/>
              <a:t>1/7/2019</a:t>
            </a:fld>
            <a:endParaRPr lang="en-US" altLang="en-US" smtClean="0">
              <a:solidFill>
                <a:schemeClr val="bg1"/>
              </a:solidFill>
            </a:endParaRPr>
          </a:p>
        </p:txBody>
      </p:sp>
      <p:sp>
        <p:nvSpPr>
          <p:cNvPr id="16387"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Grading</a:t>
            </a:r>
          </a:p>
        </p:txBody>
      </p:sp>
      <p:sp>
        <p:nvSpPr>
          <p:cNvPr id="16388" name="Rectangle 3"/>
          <p:cNvSpPr>
            <a:spLocks noGrp="1" noChangeArrowheads="1"/>
          </p:cNvSpPr>
          <p:nvPr>
            <p:ph type="body" idx="1"/>
          </p:nvPr>
        </p:nvSpPr>
        <p:spPr/>
        <p:txBody>
          <a:bodyPr/>
          <a:lstStyle/>
          <a:p>
            <a:pPr lvl="2"/>
            <a:r>
              <a:rPr lang="en-US" altLang="en-US" smtClean="0">
                <a:ea typeface="ＭＳ Ｐゴシック" panose="020B0600070205080204" pitchFamily="34" charset="-128"/>
              </a:rPr>
              <a:t>98+		A+</a:t>
            </a:r>
          </a:p>
          <a:p>
            <a:pPr lvl="2"/>
            <a:r>
              <a:rPr lang="en-US" altLang="en-US" smtClean="0">
                <a:ea typeface="ＭＳ Ｐゴシック" panose="020B0600070205080204" pitchFamily="34" charset="-128"/>
              </a:rPr>
              <a:t>92 – 98	A</a:t>
            </a:r>
          </a:p>
          <a:p>
            <a:pPr lvl="2"/>
            <a:r>
              <a:rPr lang="en-US" altLang="en-US" smtClean="0">
                <a:ea typeface="ＭＳ Ｐゴシック" panose="020B0600070205080204" pitchFamily="34" charset="-128"/>
              </a:rPr>
              <a:t>90 – 92	A-</a:t>
            </a:r>
          </a:p>
          <a:p>
            <a:pPr lvl="2"/>
            <a:r>
              <a:rPr lang="en-US" altLang="en-US" smtClean="0">
                <a:ea typeface="ＭＳ Ｐゴシック" panose="020B0600070205080204" pitchFamily="34" charset="-128"/>
              </a:rPr>
              <a:t>88 – 90	B+</a:t>
            </a:r>
          </a:p>
          <a:p>
            <a:pPr lvl="2"/>
            <a:r>
              <a:rPr lang="en-US" altLang="en-US" smtClean="0">
                <a:ea typeface="ＭＳ Ｐゴシック" panose="020B0600070205080204" pitchFamily="34" charset="-128"/>
              </a:rPr>
              <a:t>82 – 88	B</a:t>
            </a:r>
          </a:p>
          <a:p>
            <a:pPr lvl="2"/>
            <a:r>
              <a:rPr lang="en-US" altLang="en-US" smtClean="0">
                <a:ea typeface="ＭＳ Ｐゴシック" panose="020B0600070205080204" pitchFamily="34" charset="-128"/>
              </a:rPr>
              <a:t>80 – 82	B-</a:t>
            </a:r>
          </a:p>
          <a:p>
            <a:pPr lvl="2"/>
            <a:r>
              <a:rPr lang="en-US" altLang="en-US" smtClean="0">
                <a:ea typeface="ＭＳ Ｐゴシック" panose="020B0600070205080204" pitchFamily="34" charset="-128"/>
              </a:rPr>
              <a:t>70 – 80	C</a:t>
            </a:r>
          </a:p>
          <a:p>
            <a:pPr lvl="2"/>
            <a:r>
              <a:rPr lang="en-US" altLang="en-US" smtClean="0">
                <a:ea typeface="ＭＳ Ｐゴシック" panose="020B0600070205080204" pitchFamily="34" charset="-128"/>
              </a:rPr>
              <a:t>60 – 70	D</a:t>
            </a:r>
          </a:p>
          <a:p>
            <a:pPr lvl="2"/>
            <a:r>
              <a:rPr lang="en-US" altLang="en-US" smtClean="0">
                <a:ea typeface="ＭＳ Ｐゴシック" panose="020B0600070205080204" pitchFamily="34" charset="-128"/>
              </a:rPr>
              <a:t>&lt; 60E</a:t>
            </a:r>
          </a:p>
          <a:p>
            <a:pPr lvl="2"/>
            <a:r>
              <a:rPr lang="en-US" altLang="en-US" smtClean="0">
                <a:ea typeface="ＭＳ Ｐゴシック" panose="020B0600070205080204" pitchFamily="34" charset="-128"/>
              </a:rPr>
              <a:t>I (Incomplete) grade is not offered in this course</a:t>
            </a:r>
          </a:p>
          <a:p>
            <a:pPr lvl="2" eaLnBrk="1" hangingPunct="1"/>
            <a:endParaRPr lang="en-US" altLang="en-US"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466EFD6-D8CC-4F1E-B419-3D52B2DE3F7F}" type="datetime1">
              <a:rPr lang="en-US" altLang="en-US" smtClean="0">
                <a:solidFill>
                  <a:schemeClr val="bg1"/>
                </a:solidFill>
              </a:rPr>
              <a:pPr eaLnBrk="1" hangingPunct="1"/>
              <a:t>1/7/2019</a:t>
            </a:fld>
            <a:endParaRPr lang="en-US" altLang="en-US" smtClean="0">
              <a:solidFill>
                <a:schemeClr val="bg1"/>
              </a:solidFill>
            </a:endParaRPr>
          </a:p>
        </p:txBody>
      </p:sp>
      <p:sp>
        <p:nvSpPr>
          <p:cNvPr id="17411"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Disability Resource Center</a:t>
            </a:r>
          </a:p>
        </p:txBody>
      </p:sp>
      <p:sp>
        <p:nvSpPr>
          <p:cNvPr id="17412" name="Rectangle 3"/>
          <p:cNvSpPr>
            <a:spLocks noGrp="1" noChangeArrowheads="1"/>
          </p:cNvSpPr>
          <p:nvPr>
            <p:ph type="body" idx="1"/>
          </p:nvPr>
        </p:nvSpPr>
        <p:spPr/>
        <p:txBody>
          <a:bodyPr/>
          <a:lstStyle/>
          <a:p>
            <a:pPr lvl="1" eaLnBrk="1" hangingPunct="1">
              <a:lnSpc>
                <a:spcPct val="90000"/>
              </a:lnSpc>
            </a:pPr>
            <a:r>
              <a:rPr lang="en-US" altLang="en-US" smtClean="0">
                <a:ea typeface="ＭＳ Ｐゴシック" panose="020B0600070205080204" pitchFamily="34" charset="-128"/>
              </a:rPr>
              <a:t>Please check the website for ASU</a:t>
            </a:r>
            <a:r>
              <a:rPr lang="ja-JP" altLang="en-US" smtClean="0">
                <a:ea typeface="ＭＳ Ｐゴシック" panose="020B0600070205080204" pitchFamily="34" charset="-128"/>
              </a:rPr>
              <a:t>’</a:t>
            </a:r>
            <a:r>
              <a:rPr lang="en-US" altLang="ja-JP" smtClean="0">
                <a:ea typeface="ＭＳ Ｐゴシック" panose="020B0600070205080204" pitchFamily="34" charset="-128"/>
              </a:rPr>
              <a:t>s Disability Resource Center (</a:t>
            </a:r>
            <a:r>
              <a:rPr lang="en-US" altLang="ja-JP" u="sng" smtClean="0">
                <a:ea typeface="ＭＳ Ｐゴシック" panose="020B0600070205080204" pitchFamily="34" charset="-128"/>
                <a:hlinkClick r:id="rId3"/>
              </a:rPr>
              <a:t>http://www.asu.edu/drc/</a:t>
            </a:r>
            <a:r>
              <a:rPr lang="en-US" altLang="ja-JP" smtClean="0">
                <a:ea typeface="ＭＳ Ｐゴシック" panose="020B0600070205080204" pitchFamily="34" charset="-128"/>
              </a:rPr>
              <a:t>) for assistance. Students with special needs should contact the center a priori in order to secure assistance</a:t>
            </a:r>
            <a:endParaRPr lang="en-US" altLang="en-US"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2449174-F780-441E-A894-C3D6E7907643}" type="datetime1">
              <a:rPr lang="en-US" altLang="en-US" smtClean="0">
                <a:solidFill>
                  <a:schemeClr val="bg1"/>
                </a:solidFill>
              </a:rPr>
              <a:pPr eaLnBrk="1" hangingPunct="1"/>
              <a:t>1/7/2019</a:t>
            </a:fld>
            <a:endParaRPr lang="en-US" altLang="en-US" smtClean="0">
              <a:solidFill>
                <a:schemeClr val="bg1"/>
              </a:solidFill>
            </a:endParaRPr>
          </a:p>
        </p:txBody>
      </p:sp>
      <p:sp>
        <p:nvSpPr>
          <p:cNvPr id="18435" name="Rectangle 2"/>
          <p:cNvSpPr>
            <a:spLocks noGrp="1" noChangeArrowheads="1"/>
          </p:cNvSpPr>
          <p:nvPr>
            <p:ph type="title"/>
          </p:nvPr>
        </p:nvSpPr>
        <p:spPr/>
        <p:txBody>
          <a:bodyPr/>
          <a:lstStyle/>
          <a:p>
            <a:pPr algn="l" eaLnBrk="1" hangingPunct="1"/>
            <a:r>
              <a:rPr lang="en-US" altLang="ja-JP" smtClean="0">
                <a:ea typeface="ＭＳ Ｐゴシック" panose="020B0600070205080204" pitchFamily="34" charset="-128"/>
              </a:rPr>
              <a:t>Academic Integrity</a:t>
            </a:r>
            <a:r>
              <a:rPr lang="ja-JP" altLang="en-US" smtClean="0">
                <a:ea typeface="ＭＳ Ｐゴシック" panose="020B0600070205080204" pitchFamily="34" charset="-128"/>
              </a:rPr>
              <a:t> </a:t>
            </a:r>
            <a:endParaRPr lang="en-US" altLang="en-US" smtClean="0">
              <a:ea typeface="ＭＳ Ｐゴシック" panose="020B0600070205080204" pitchFamily="34" charset="-128"/>
            </a:endParaRPr>
          </a:p>
        </p:txBody>
      </p:sp>
      <p:sp>
        <p:nvSpPr>
          <p:cNvPr id="18436" name="Rectangle 3"/>
          <p:cNvSpPr>
            <a:spLocks noGrp="1" noChangeArrowheads="1"/>
          </p:cNvSpPr>
          <p:nvPr>
            <p:ph type="body" idx="1"/>
          </p:nvPr>
        </p:nvSpPr>
        <p:spPr/>
        <p:txBody>
          <a:bodyPr/>
          <a:lstStyle/>
          <a:p>
            <a:r>
              <a:rPr lang="en-US" altLang="en-US" smtClean="0">
                <a:ea typeface="ＭＳ Ｐゴシック" panose="020B0600070205080204" pitchFamily="34" charset="-128"/>
              </a:rPr>
              <a:t>The highest standards of academic integrity are expected of all students. The failure of any student to meet these standards may result in suspension or expulsion from the University or other sanctions as specified in the University Student Academic Integrity Policy. Violations of academic integrity include, but are not limited to, cheating, fabrication, tampering, plagiarism, or facilitating such activities. </a:t>
            </a:r>
          </a:p>
          <a:p>
            <a:pPr lvl="1" eaLnBrk="1" hangingPunct="1">
              <a:lnSpc>
                <a:spcPct val="90000"/>
              </a:lnSpc>
            </a:pPr>
            <a:endParaRPr lang="en-US" altLang="en-US" sz="1600"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2075EE0-2EEA-469F-A945-F64722A73642}" type="datetime1">
              <a:rPr lang="en-US" altLang="en-US" smtClean="0">
                <a:solidFill>
                  <a:schemeClr val="bg1"/>
                </a:solidFill>
              </a:rPr>
              <a:pPr eaLnBrk="1" hangingPunct="1"/>
              <a:t>1/7/2019</a:t>
            </a:fld>
            <a:endParaRPr lang="en-US" altLang="en-US" smtClean="0">
              <a:solidFill>
                <a:schemeClr val="bg1"/>
              </a:solidFill>
            </a:endParaRPr>
          </a:p>
        </p:txBody>
      </p:sp>
      <p:sp>
        <p:nvSpPr>
          <p:cNvPr id="19459"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Expected Workload</a:t>
            </a:r>
          </a:p>
        </p:txBody>
      </p:sp>
      <p:sp>
        <p:nvSpPr>
          <p:cNvPr id="19460" name="Rectangle 3"/>
          <p:cNvSpPr>
            <a:spLocks noGrp="1" noChangeArrowheads="1"/>
          </p:cNvSpPr>
          <p:nvPr>
            <p:ph type="body" idx="1"/>
          </p:nvPr>
        </p:nvSpPr>
        <p:spPr/>
        <p:txBody>
          <a:bodyPr/>
          <a:lstStyle/>
          <a:p>
            <a:endParaRPr lang="en-US" altLang="en-US" smtClean="0">
              <a:ea typeface="ＭＳ Ｐゴシック" panose="020B0600070205080204" pitchFamily="34" charset="-128"/>
            </a:endParaRPr>
          </a:p>
          <a:p>
            <a:r>
              <a:rPr lang="en-US" altLang="en-US" smtClean="0">
                <a:ea typeface="ＭＳ Ｐゴシック" panose="020B0600070205080204" pitchFamily="34" charset="-128"/>
              </a:rPr>
              <a:t>The course is designed to distribute workload pretty evenly over the semester. Students would typically spend </a:t>
            </a:r>
            <a:r>
              <a:rPr lang="en-US" altLang="en-US" b="1" smtClean="0">
                <a:ea typeface="ＭＳ Ｐゴシック" panose="020B0600070205080204" pitchFamily="34" charset="-128"/>
              </a:rPr>
              <a:t>6-9 hours per week</a:t>
            </a:r>
            <a:r>
              <a:rPr lang="en-US" altLang="en-US" smtClean="0">
                <a:ea typeface="ＭＳ Ｐゴシック" panose="020B0600070205080204" pitchFamily="34" charset="-128"/>
              </a:rPr>
              <a:t> working on homework assignments and projects. Plan your schedule accordingly.</a:t>
            </a:r>
          </a:p>
          <a:p>
            <a:endParaRPr lang="en-US" altLang="en-US" smtClean="0">
              <a:ea typeface="ＭＳ Ｐゴシック" panose="020B0600070205080204" pitchFamily="34" charset="-128"/>
            </a:endParaRPr>
          </a:p>
          <a:p>
            <a:pPr lvl="1"/>
            <a:r>
              <a:rPr lang="en-US" altLang="en-US" smtClean="0">
                <a:ea typeface="ＭＳ Ｐゴシック" panose="020B0600070205080204" pitchFamily="34" charset="-128"/>
              </a:rPr>
              <a:t>Arizona Board of Regents suggests 2- 3 hours outside of class for each hour in class! That means that 6 – 9 hours of work outside of class. If you miss the class you will need more time.</a:t>
            </a:r>
          </a:p>
          <a:p>
            <a:endParaRPr lang="en-US" altLang="en-US" smtClean="0">
              <a:ea typeface="ＭＳ Ｐゴシック" panose="020B0600070205080204" pitchFamily="34" charset="-128"/>
            </a:endParaRPr>
          </a:p>
          <a:p>
            <a:pPr eaLnBrk="1" hangingPunct="1">
              <a:buFontTx/>
              <a:buNone/>
            </a:pPr>
            <a:endParaRPr lang="en-US" altLang="en-US"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p:txBody>
          <a:bodyPr/>
          <a:lstStyle/>
          <a:p>
            <a:r>
              <a:rPr lang="en-US" altLang="en-US" smtClean="0">
                <a:ea typeface="ＭＳ Ｐゴシック" panose="020B0600070205080204" pitchFamily="34" charset="-128"/>
              </a:rPr>
              <a:t>Course Outline</a:t>
            </a:r>
          </a:p>
        </p:txBody>
      </p:sp>
      <p:sp>
        <p:nvSpPr>
          <p:cNvPr id="2048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34B2B58-B1E2-41B7-9093-83CFB10AB589}" type="datetime1">
              <a:rPr lang="en-US" altLang="en-US" smtClean="0">
                <a:solidFill>
                  <a:schemeClr val="bg1"/>
                </a:solidFill>
              </a:rPr>
              <a:pPr eaLnBrk="1" hangingPunct="1"/>
              <a:t>1/7/2019</a:t>
            </a:fld>
            <a:endParaRPr lang="en-US" altLang="en-US" smtClean="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4ABF64AA-B6C2-4219-B5D0-F3760182B1CE}" type="datetime1">
              <a:rPr lang="en-US" altLang="en-US" smtClean="0">
                <a:solidFill>
                  <a:schemeClr val="bg1"/>
                </a:solidFill>
              </a:rPr>
              <a:pPr eaLnBrk="1" hangingPunct="1"/>
              <a:t>1/7/2019</a:t>
            </a:fld>
            <a:endParaRPr lang="en-US" altLang="en-US" smtClean="0">
              <a:solidFill>
                <a:schemeClr val="bg1"/>
              </a:solidFill>
            </a:endParaRPr>
          </a:p>
        </p:txBody>
      </p:sp>
      <p:sp>
        <p:nvSpPr>
          <p:cNvPr id="3075"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Introduction</a:t>
            </a:r>
          </a:p>
        </p:txBody>
      </p:sp>
      <p:sp>
        <p:nvSpPr>
          <p:cNvPr id="3076" name="Rectangle 3"/>
          <p:cNvSpPr>
            <a:spLocks noGrp="1" noChangeArrowheads="1"/>
          </p:cNvSpPr>
          <p:nvPr>
            <p:ph type="body" idx="1"/>
          </p:nvPr>
        </p:nvSpPr>
        <p:spPr/>
        <p:txBody>
          <a:bodyPr/>
          <a:lstStyle/>
          <a:p>
            <a:pPr eaLnBrk="1" hangingPunct="1"/>
            <a:r>
              <a:rPr lang="en-US" altLang="en-US" smtClean="0">
                <a:ea typeface="ＭＳ Ｐゴシック" panose="020B0600070205080204" pitchFamily="34" charset="-128"/>
              </a:rPr>
              <a:t>Introduction of Instructor</a:t>
            </a:r>
          </a:p>
          <a:p>
            <a:pPr eaLnBrk="1" hangingPunct="1"/>
            <a:r>
              <a:rPr lang="en-US" altLang="en-US" smtClean="0">
                <a:ea typeface="ＭＳ Ｐゴシック" panose="020B0600070205080204" pitchFamily="34" charset="-128"/>
              </a:rPr>
              <a:t>Course Information</a:t>
            </a:r>
          </a:p>
          <a:p>
            <a:pPr eaLnBrk="1" hangingPunct="1"/>
            <a:r>
              <a:rPr lang="en-US" altLang="en-US" smtClean="0">
                <a:ea typeface="ＭＳ Ｐゴシック" panose="020B0600070205080204" pitchFamily="34" charset="-128"/>
              </a:rPr>
              <a:t>Course Outline</a:t>
            </a:r>
          </a:p>
          <a:p>
            <a:pPr eaLnBrk="1" hangingPunct="1"/>
            <a:r>
              <a:rPr lang="en-US" altLang="en-US" smtClean="0">
                <a:ea typeface="ＭＳ Ｐゴシック" panose="020B0600070205080204" pitchFamily="34" charset="-128"/>
              </a:rPr>
              <a:t>Blackboard System &amp; E-mail</a:t>
            </a:r>
          </a:p>
          <a:p>
            <a:pPr eaLnBrk="1" hangingPunct="1"/>
            <a:r>
              <a:rPr lang="en-US" altLang="ja-JP" smtClean="0">
                <a:ea typeface="ＭＳ Ｐゴシック" panose="020B0600070205080204" pitchFamily="34" charset="-128"/>
              </a:rPr>
              <a:t>Visual</a:t>
            </a:r>
            <a:r>
              <a:rPr lang="ja-JP" altLang="en-US" smtClean="0">
                <a:ea typeface="ＭＳ Ｐゴシック" panose="020B0600070205080204" pitchFamily="34" charset="-128"/>
              </a:rPr>
              <a:t> </a:t>
            </a:r>
            <a:r>
              <a:rPr lang="en-US" altLang="ja-JP" smtClean="0">
                <a:ea typeface="ＭＳ Ｐゴシック" panose="020B0600070205080204" pitchFamily="34" charset="-128"/>
              </a:rPr>
              <a:t>Studio</a:t>
            </a:r>
            <a:r>
              <a:rPr lang="ja-JP" altLang="en-US" smtClean="0">
                <a:ea typeface="ＭＳ Ｐゴシック" panose="020B0600070205080204" pitchFamily="34" charset="-128"/>
              </a:rPr>
              <a:t> </a:t>
            </a:r>
            <a:r>
              <a:rPr lang="en-US" altLang="ja-JP" smtClean="0">
                <a:ea typeface="ＭＳ Ｐゴシック" panose="020B0600070205080204" pitchFamily="34" charset="-128"/>
              </a:rPr>
              <a:t>+</a:t>
            </a:r>
            <a:r>
              <a:rPr lang="ja-JP" altLang="en-US" smtClean="0">
                <a:ea typeface="ＭＳ Ｐゴシック" panose="020B0600070205080204" pitchFamily="34" charset="-128"/>
              </a:rPr>
              <a:t> </a:t>
            </a:r>
            <a:r>
              <a:rPr lang="en-US" altLang="ja-JP" smtClean="0">
                <a:ea typeface="ＭＳ Ｐゴシック" panose="020B0600070205080204" pitchFamily="34" charset="-128"/>
              </a:rPr>
              <a:t>MonoGame</a:t>
            </a:r>
            <a:endParaRPr lang="en-US" altLang="en-US" smtClean="0">
              <a:ea typeface="ＭＳ Ｐゴシック" panose="020B0600070205080204" pitchFamily="34" charset="-128"/>
            </a:endParaRPr>
          </a:p>
          <a:p>
            <a:pPr eaLnBrk="1" hangingPunct="1"/>
            <a:r>
              <a:rPr lang="en-US" altLang="en-US" smtClean="0">
                <a:ea typeface="ＭＳ Ｐゴシック" panose="020B0600070205080204" pitchFamily="34" charset="-128"/>
              </a:rPr>
              <a:t>Student Introduction</a:t>
            </a:r>
          </a:p>
          <a:p>
            <a:pPr lvl="1" eaLnBrk="1" hangingPunct="1"/>
            <a:endParaRPr lang="en-US" altLang="en-US"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BE53F76-561F-44D6-B409-7B24316F3259}" type="datetime1">
              <a:rPr lang="en-US" altLang="en-US" smtClean="0">
                <a:solidFill>
                  <a:schemeClr val="bg1"/>
                </a:solidFill>
              </a:rPr>
              <a:pPr eaLnBrk="1" hangingPunct="1"/>
              <a:t>1/7/2019</a:t>
            </a:fld>
            <a:endParaRPr lang="en-US" altLang="en-US" smtClean="0">
              <a:solidFill>
                <a:schemeClr val="bg1"/>
              </a:solidFill>
            </a:endParaRPr>
          </a:p>
        </p:txBody>
      </p:sp>
      <p:graphicFrame>
        <p:nvGraphicFramePr>
          <p:cNvPr id="4" name="Table 3"/>
          <p:cNvGraphicFramePr>
            <a:graphicFrameLocks noGrp="1"/>
          </p:cNvGraphicFramePr>
          <p:nvPr/>
        </p:nvGraphicFramePr>
        <p:xfrm>
          <a:off x="685800" y="609600"/>
          <a:ext cx="8153400" cy="5602397"/>
        </p:xfrm>
        <a:graphic>
          <a:graphicData uri="http://schemas.openxmlformats.org/drawingml/2006/table">
            <a:tbl>
              <a:tblPr/>
              <a:tblGrid>
                <a:gridCol w="738188">
                  <a:extLst>
                    <a:ext uri="{9D8B030D-6E8A-4147-A177-3AD203B41FA5}">
                      <a16:colId xmlns:a16="http://schemas.microsoft.com/office/drawing/2014/main" val="20000"/>
                    </a:ext>
                  </a:extLst>
                </a:gridCol>
                <a:gridCol w="4214812">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29682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1</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C0C0C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Introduction to the course,</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Review 3D Game Engine Development </a:t>
                      </a:r>
                      <a:endParaRPr kumimoji="0" lang="en-US" sz="1600" b="1"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C0C0C0"/>
                    </a:solidFill>
                  </a:tcPr>
                </a:tc>
                <a:extLst>
                  <a:ext uri="{0D108BD9-81ED-4DB2-BD59-A6C34878D82A}">
                    <a16:rowId xmlns:a16="http://schemas.microsoft.com/office/drawing/2014/main" val="10001"/>
                  </a:ext>
                </a:extLst>
              </a:tr>
              <a:tr h="523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2</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High Level Shader Language (HLSL) Basics</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Vertex and Pixel Shader</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Lab#1</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8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3</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DirectX Pipeline</a:t>
                      </a:r>
                      <a:r>
                        <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rPr>
                        <a:t>3D Model </a:t>
                      </a:r>
                      <a:endPar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Lab#2</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extLst>
                  <a:ext uri="{0D108BD9-81ED-4DB2-BD59-A6C34878D82A}">
                    <a16:rowId xmlns:a16="http://schemas.microsoft.com/office/drawing/2014/main" val="10003"/>
                  </a:ext>
                </a:extLst>
              </a:tr>
              <a:tr h="523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4</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Texturing</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Lab#3</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Assignment#1</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48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5</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Environment Map </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Skybox</a:t>
                      </a:r>
                      <a:r>
                        <a:rPr kumimoji="0" lang="en-US" sz="1600" b="0"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  </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Lab#4</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extLst>
                  <a:ext uri="{0D108BD9-81ED-4DB2-BD59-A6C34878D82A}">
                    <a16:rowId xmlns:a16="http://schemas.microsoft.com/office/drawing/2014/main" val="10005"/>
                  </a:ext>
                </a:extLst>
              </a:tr>
              <a:tr h="2793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6</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rPr>
                        <a:t>Reflection</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Lab#5</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Assignment#2</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2793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7</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Refraction</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Lab#6</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extLst>
                  <a:ext uri="{0D108BD9-81ED-4DB2-BD59-A6C34878D82A}">
                    <a16:rowId xmlns:a16="http://schemas.microsoft.com/office/drawing/2014/main" val="10007"/>
                  </a:ext>
                </a:extLst>
              </a:tr>
              <a:tr h="2793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8</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Bump Effect</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Lab#7</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Assignment#3</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2793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9</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Shadow</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Lab#8</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extLst>
                  <a:ext uri="{0D108BD9-81ED-4DB2-BD59-A6C34878D82A}">
                    <a16:rowId xmlns:a16="http://schemas.microsoft.com/office/drawing/2014/main" val="10009"/>
                  </a:ext>
                </a:extLst>
              </a:tr>
              <a:tr h="2793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10</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Particles and Image-based Effects</a:t>
                      </a:r>
                      <a:endParaRPr kumimoji="0" lang="en-US" sz="1600" b="0" i="0" u="none" strike="noStrike" cap="none" normalizeH="0" baseline="0" smtClean="0">
                        <a:ln>
                          <a:noFill/>
                        </a:ln>
                        <a:solidFill>
                          <a:schemeClr val="tx1"/>
                        </a:solidFill>
                        <a:effectLst/>
                        <a:latin typeface="Times"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Lab#9</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Assignment#4</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523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11</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pitchFamily="18" charset="0"/>
                          <a:ea typeface="ＭＳ 明朝" pitchFamily="17" charset="-128"/>
                          <a:cs typeface="Times New Roman" pitchFamily="18" charset="0"/>
                        </a:rPr>
                        <a:t>Tone mapping</a:t>
                      </a:r>
                      <a:endParaRPr kumimoji="0" lang="en-US" sz="1600" b="0" i="0" u="none" strike="noStrike" cap="none" normalizeH="0" baseline="0" smtClean="0">
                        <a:ln>
                          <a:noFill/>
                        </a:ln>
                        <a:solidFill>
                          <a:schemeClr val="tx1"/>
                        </a:solidFill>
                        <a:effectLst/>
                        <a:latin typeface="Times" pitchFamily="18" charset="0"/>
                        <a:ea typeface="ＭＳ 明朝" pitchFamily="17" charset="-128"/>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pitchFamily="18" charset="0"/>
                          <a:ea typeface="ＭＳ 明朝" pitchFamily="17" charset="-128"/>
                          <a:cs typeface="Times New Roman" pitchFamily="18" charset="0"/>
                        </a:rPr>
                        <a:t>Non Photorealistic Rendering</a:t>
                      </a:r>
                      <a:endParaRPr kumimoji="0" lang="en-US" sz="1600" b="0" i="0" u="none" strike="noStrike" cap="none" normalizeH="0" baseline="0" smtClean="0">
                        <a:ln>
                          <a:noFill/>
                        </a:ln>
                        <a:solidFill>
                          <a:schemeClr val="tx1"/>
                        </a:solidFill>
                        <a:effectLst/>
                        <a:latin typeface="Times"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Lab#10</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extLst>
                  <a:ext uri="{0D108BD9-81ED-4DB2-BD59-A6C34878D82A}">
                    <a16:rowId xmlns:a16="http://schemas.microsoft.com/office/drawing/2014/main" val="10011"/>
                  </a:ext>
                </a:extLst>
              </a:tr>
              <a:tr h="2793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12-13</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pitchFamily="18" charset="0"/>
                          <a:ea typeface="ＭＳ 明朝" pitchFamily="17" charset="-128"/>
                          <a:cs typeface="Times New Roman" pitchFamily="18" charset="0"/>
                        </a:rPr>
                        <a:t>Shader in Unity</a:t>
                      </a:r>
                      <a:endParaRPr kumimoji="0" lang="en-US" sz="1600" b="0" i="0" u="none" strike="noStrike" cap="none" normalizeH="0" baseline="0" smtClean="0">
                        <a:ln>
                          <a:noFill/>
                        </a:ln>
                        <a:solidFill>
                          <a:schemeClr val="tx1"/>
                        </a:solidFill>
                        <a:effectLst/>
                        <a:latin typeface="Times"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Lab#11</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2793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14</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pitchFamily="18" charset="0"/>
                          <a:ea typeface="ＭＳ Ｐゴシック" pitchFamily="50" charset="-128"/>
                          <a:cs typeface="Times New Roman" pitchFamily="18" charset="0"/>
                        </a:rPr>
                        <a:t>Workshop</a:t>
                      </a:r>
                      <a:r>
                        <a:rPr kumimoji="0" lang="en-US" sz="1600" b="1" i="0" u="none" strike="noStrike" cap="none" normalizeH="0" baseline="0" smtClean="0">
                          <a:ln>
                            <a:noFill/>
                          </a:ln>
                          <a:solidFill>
                            <a:srgbClr val="000000"/>
                          </a:solidFill>
                          <a:effectLst/>
                          <a:latin typeface="Times" pitchFamily="18" charset="0"/>
                          <a:ea typeface="ＭＳ 明朝" pitchFamily="17" charset="-128"/>
                          <a:cs typeface="Times New Roman" pitchFamily="18" charset="0"/>
                        </a:rPr>
                        <a:t> for Final Project</a:t>
                      </a:r>
                      <a:endParaRPr kumimoji="0" lang="en-US" sz="1600" b="0" i="0" u="none" strike="noStrike" cap="none" normalizeH="0" baseline="0" smtClean="0">
                        <a:ln>
                          <a:noFill/>
                        </a:ln>
                        <a:solidFill>
                          <a:schemeClr val="tx1"/>
                        </a:solidFill>
                        <a:effectLst/>
                        <a:latin typeface="Times" pitchFamily="18" charset="0"/>
                        <a:ea typeface="ＭＳ Ｐゴシック" pitchFamily="50"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a:noFill/>
                    </a:lnB>
                    <a:lnTlToBr>
                      <a:noFill/>
                    </a:lnTlToBr>
                    <a:lnBlToTr>
                      <a:noFill/>
                    </a:lnBlToTr>
                    <a:solidFill>
                      <a:srgbClr val="C0C0C0"/>
                    </a:solidFill>
                  </a:tcPr>
                </a:tc>
                <a:extLst>
                  <a:ext uri="{0D108BD9-81ED-4DB2-BD59-A6C34878D82A}">
                    <a16:rowId xmlns:a16="http://schemas.microsoft.com/office/drawing/2014/main" val="10013"/>
                  </a:ext>
                </a:extLst>
              </a:tr>
              <a:tr h="2793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15</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Demos</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Grade</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Times New Roman" pitchFamily="18" charset="0"/>
                          <a:ea typeface="ＭＳ 明朝" pitchFamily="17" charset="-128"/>
                          <a:cs typeface="Times New Roman" pitchFamily="18" charset="0"/>
                        </a:rPr>
                        <a:t>Final Project </a:t>
                      </a:r>
                      <a:endParaRPr kumimoji="0" lang="en-US" sz="1600" b="0" i="0" u="none" strike="noStrike" cap="none" normalizeH="0" baseline="0" smtClean="0">
                        <a:ln>
                          <a:noFill/>
                        </a:ln>
                        <a:solidFill>
                          <a:schemeClr val="tx1"/>
                        </a:solidFill>
                        <a:effectLst/>
                        <a:latin typeface="Times New Roman" pitchFamily="18" charset="0"/>
                        <a:ea typeface="ＭＳ 明朝" pitchFamily="17" charset="-128"/>
                        <a:cs typeface="Times New Roman" pitchFamily="18" charset="0"/>
                      </a:endParaRPr>
                    </a:p>
                  </a:txBody>
                  <a:tcPr marL="68580" marR="68580"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21571"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ea typeface="ＭＳ Ｐゴシック" panose="020B0600070205080204" pitchFamily="34" charset="-128"/>
              </a:rPr>
              <a:t>Local Shading Models</a:t>
            </a:r>
          </a:p>
        </p:txBody>
      </p:sp>
      <p:sp>
        <p:nvSpPr>
          <p:cNvPr id="2253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4DC05ED0-5130-40A7-A04F-09B5B4C2048A}" type="datetime1">
              <a:rPr lang="en-US" altLang="en-US" smtClean="0">
                <a:solidFill>
                  <a:schemeClr val="bg1"/>
                </a:solidFill>
              </a:rPr>
              <a:pPr eaLnBrk="1" hangingPunct="1"/>
              <a:t>1/7/2019</a:t>
            </a:fld>
            <a:endParaRPr lang="en-US" altLang="en-US" smtClean="0">
              <a:solidFill>
                <a:schemeClr val="bg1"/>
              </a:solidFill>
            </a:endParaRPr>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86000"/>
            <a:ext cx="65024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ea typeface="ＭＳ Ｐゴシック" panose="020B0600070205080204" pitchFamily="34" charset="-128"/>
              </a:rPr>
              <a:t>Reflections</a:t>
            </a:r>
          </a:p>
        </p:txBody>
      </p:sp>
      <p:sp>
        <p:nvSpPr>
          <p:cNvPr id="23555"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D29BB86-6E6C-46E1-BD20-A99D2879D795}" type="datetime1">
              <a:rPr lang="en-US" altLang="en-US" smtClean="0">
                <a:solidFill>
                  <a:schemeClr val="bg1"/>
                </a:solidFill>
              </a:rPr>
              <a:pPr eaLnBrk="1" hangingPunct="1"/>
              <a:t>1/7/2019</a:t>
            </a:fld>
            <a:endParaRPr lang="en-US" altLang="en-US" smtClean="0">
              <a:solidFill>
                <a:schemeClr val="bg1"/>
              </a:solidFill>
            </a:endParaRPr>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57400"/>
            <a:ext cx="5114925"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ea typeface="ＭＳ Ｐゴシック" panose="020B0600070205080204" pitchFamily="34" charset="-128"/>
              </a:rPr>
              <a:t>Refractions</a:t>
            </a:r>
          </a:p>
        </p:txBody>
      </p:sp>
      <p:sp>
        <p:nvSpPr>
          <p:cNvPr id="2457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967979D-FCE3-4072-9437-F527D3CFB9CC}" type="datetime1">
              <a:rPr lang="en-US" altLang="en-US" smtClean="0">
                <a:solidFill>
                  <a:schemeClr val="bg1"/>
                </a:solidFill>
              </a:rPr>
              <a:pPr eaLnBrk="1" hangingPunct="1"/>
              <a:t>1/7/2019</a:t>
            </a:fld>
            <a:endParaRPr lang="en-US" altLang="en-US" smtClean="0">
              <a:solidFill>
                <a:schemeClr val="bg1"/>
              </a:solidFill>
            </a:endParaRPr>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0"/>
            <a:ext cx="58197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ea typeface="ＭＳ Ｐゴシック" panose="020B0600070205080204" pitchFamily="34" charset="-128"/>
              </a:rPr>
              <a:t>Bump / Displacement Mapping</a:t>
            </a:r>
          </a:p>
        </p:txBody>
      </p:sp>
      <p:sp>
        <p:nvSpPr>
          <p:cNvPr id="2560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9664B74-2C9C-4366-B711-CF5BB08D6611}" type="datetime1">
              <a:rPr lang="en-US" altLang="en-US" smtClean="0">
                <a:solidFill>
                  <a:schemeClr val="bg1"/>
                </a:solidFill>
              </a:rPr>
              <a:pPr eaLnBrk="1" hangingPunct="1"/>
              <a:t>1/7/2019</a:t>
            </a:fld>
            <a:endParaRPr lang="en-US" altLang="en-US" smtClean="0">
              <a:solidFill>
                <a:schemeClr val="bg1"/>
              </a:solidFill>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828800"/>
            <a:ext cx="44164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ea typeface="ＭＳ Ｐゴシック" panose="020B0600070205080204" pitchFamily="34" charset="-128"/>
              </a:rPr>
              <a:t>Shadows</a:t>
            </a:r>
          </a:p>
        </p:txBody>
      </p:sp>
      <p:sp>
        <p:nvSpPr>
          <p:cNvPr id="2662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A09C51E9-83E8-4AD2-873A-BB1104B1B4BE}" type="datetime1">
              <a:rPr lang="en-US" altLang="en-US" smtClean="0">
                <a:solidFill>
                  <a:schemeClr val="bg1"/>
                </a:solidFill>
              </a:rPr>
              <a:pPr eaLnBrk="1" hangingPunct="1"/>
              <a:t>1/7/2019</a:t>
            </a:fld>
            <a:endParaRPr lang="en-US" altLang="en-US" smtClean="0">
              <a:solidFill>
                <a:schemeClr val="bg1"/>
              </a:solidFill>
            </a:endParaRPr>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76400"/>
            <a:ext cx="3862388"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ea typeface="ＭＳ Ｐゴシック" panose="020B0600070205080204" pitchFamily="34" charset="-128"/>
              </a:rPr>
              <a:t>Tone Mapping</a:t>
            </a:r>
          </a:p>
        </p:txBody>
      </p:sp>
      <p:sp>
        <p:nvSpPr>
          <p:cNvPr id="2765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74DE1CC1-6259-4D36-ABA1-21197B2F2C65}" type="datetime1">
              <a:rPr lang="en-US" altLang="en-US" smtClean="0">
                <a:solidFill>
                  <a:schemeClr val="bg1"/>
                </a:solidFill>
              </a:rPr>
              <a:pPr eaLnBrk="1" hangingPunct="1"/>
              <a:t>1/7/2019</a:t>
            </a:fld>
            <a:endParaRPr lang="en-US" altLang="en-US" smtClean="0">
              <a:solidFill>
                <a:schemeClr val="bg1"/>
              </a:solidFill>
            </a:endParaRP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438400"/>
            <a:ext cx="89535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ea typeface="ＭＳ Ｐゴシック" panose="020B0600070205080204" pitchFamily="34" charset="-128"/>
              </a:rPr>
              <a:t>Water</a:t>
            </a:r>
          </a:p>
        </p:txBody>
      </p:sp>
      <p:sp>
        <p:nvSpPr>
          <p:cNvPr id="28675"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84EFA1A-B66A-4ADB-964E-D33A45E9E54F}" type="datetime1">
              <a:rPr lang="en-US" altLang="en-US" smtClean="0">
                <a:solidFill>
                  <a:schemeClr val="bg1"/>
                </a:solidFill>
              </a:rPr>
              <a:pPr eaLnBrk="1" hangingPunct="1"/>
              <a:t>1/7/2019</a:t>
            </a:fld>
            <a:endParaRPr lang="en-US" altLang="en-US" smtClean="0">
              <a:solidFill>
                <a:schemeClr val="bg1"/>
              </a:solidFill>
            </a:endParaRP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209800"/>
            <a:ext cx="614045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ctrTitle"/>
          </p:nvPr>
        </p:nvSpPr>
        <p:spPr>
          <a:xfrm>
            <a:off x="609600" y="2133600"/>
            <a:ext cx="7772400" cy="1470025"/>
          </a:xfrm>
        </p:spPr>
        <p:txBody>
          <a:bodyPr/>
          <a:lstStyle/>
          <a:p>
            <a:r>
              <a:rPr lang="en-US" altLang="en-US" smtClean="0">
                <a:ea typeface="ＭＳ Ｐゴシック" panose="020B0600070205080204" pitchFamily="34" charset="-128"/>
              </a:rPr>
              <a:t>Check it out!</a:t>
            </a:r>
          </a:p>
        </p:txBody>
      </p:sp>
      <p:sp>
        <p:nvSpPr>
          <p:cNvPr id="34819" name="Subtitle 2"/>
          <p:cNvSpPr>
            <a:spLocks noGrp="1"/>
          </p:cNvSpPr>
          <p:nvPr>
            <p:ph type="subTitle" idx="1"/>
          </p:nvPr>
        </p:nvSpPr>
        <p:spPr>
          <a:xfrm>
            <a:off x="1371600" y="3886200"/>
            <a:ext cx="7239000" cy="1752600"/>
          </a:xfrm>
        </p:spPr>
        <p:txBody>
          <a:bodyPr/>
          <a:lstStyle/>
          <a:p>
            <a:pPr algn="l"/>
            <a:r>
              <a:rPr lang="en-US" altLang="en-US" dirty="0" smtClean="0">
                <a:ea typeface="ＭＳ Ｐゴシック" panose="020B0600070205080204" pitchFamily="34" charset="-128"/>
              </a:rPr>
              <a:t>1) Check  myASU.edu</a:t>
            </a:r>
          </a:p>
          <a:p>
            <a:pPr algn="l"/>
            <a:r>
              <a:rPr lang="en-US" altLang="en-US" dirty="0" smtClean="0">
                <a:ea typeface="ＭＳ Ｐゴシック" panose="020B0600070205080204" pitchFamily="34" charset="-128"/>
              </a:rPr>
              <a:t>2) Check if my e-mail reach you or not</a:t>
            </a:r>
          </a:p>
          <a:p>
            <a:pPr algn="l"/>
            <a:r>
              <a:rPr lang="en-US" altLang="en-US" dirty="0" smtClean="0">
                <a:ea typeface="ＭＳ Ｐゴシック" panose="020B0600070205080204" pitchFamily="34" charset="-128"/>
              </a:rPr>
              <a:t>3) Tonight, install and set up </a:t>
            </a:r>
            <a:r>
              <a:rPr lang="en-US" altLang="en-US" b="1" dirty="0" smtClean="0">
                <a:ea typeface="ＭＳ Ｐゴシック" panose="020B0600070205080204" pitchFamily="34" charset="-128"/>
              </a:rPr>
              <a:t>your home PC</a:t>
            </a:r>
            <a:endParaRPr lang="en-US" altLang="en-US" dirty="0" smtClean="0">
              <a:ea typeface="ＭＳ Ｐゴシック" panose="020B0600070205080204" pitchFamily="34" charset="-128"/>
            </a:endParaRPr>
          </a:p>
          <a:p>
            <a:pPr lvl="1" algn="l">
              <a:buFont typeface="Arial" panose="020B0604020202020204" pitchFamily="34" charset="0"/>
              <a:buChar char="•"/>
            </a:pPr>
            <a:r>
              <a:rPr lang="en-US" altLang="en-US" dirty="0" smtClean="0">
                <a:ea typeface="ＭＳ Ｐゴシック" panose="020B0600070205080204" pitchFamily="34" charset="-128"/>
              </a:rPr>
              <a:t>Visual Studio 2017 (Free for ASU students) </a:t>
            </a:r>
          </a:p>
          <a:p>
            <a:pPr lvl="1" algn="l">
              <a:buFont typeface="Arial" panose="020B0604020202020204" pitchFamily="34" charset="0"/>
              <a:buChar char="•"/>
            </a:pPr>
            <a:r>
              <a:rPr lang="en-US" altLang="en-US" dirty="0" err="1" smtClean="0">
                <a:ea typeface="ＭＳ Ｐゴシック" panose="020B0600070205080204" pitchFamily="34" charset="-128"/>
              </a:rPr>
              <a:t>MonoGame</a:t>
            </a:r>
            <a:r>
              <a:rPr lang="en-US" altLang="en-US" dirty="0" smtClean="0">
                <a:ea typeface="ＭＳ Ｐゴシック" panose="020B0600070205080204" pitchFamily="34" charset="-128"/>
              </a:rPr>
              <a:t> 3.6</a:t>
            </a:r>
          </a:p>
        </p:txBody>
      </p:sp>
      <p:sp>
        <p:nvSpPr>
          <p:cNvPr id="3482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A81F849-14EA-4504-BF4D-6A8014C26581}" type="datetime1">
              <a:rPr lang="en-US" altLang="en-US" smtClean="0">
                <a:solidFill>
                  <a:schemeClr val="bg1"/>
                </a:solidFill>
              </a:rPr>
              <a:pPr eaLnBrk="1" hangingPunct="1"/>
              <a:t>1/7/2019</a:t>
            </a:fld>
            <a:endParaRPr lang="en-US" altLang="en-US" smtClean="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fld id="{346DB05A-B329-4C8B-9281-9A2E2DD56CF5}" type="datetime1">
              <a:rPr lang="en-US" smtClean="0"/>
              <a:pPr>
                <a:defRPr/>
              </a:pPr>
              <a:t>1/7/2019</a:t>
            </a:fld>
            <a:endParaRPr lang="en-US"/>
          </a:p>
        </p:txBody>
      </p:sp>
    </p:spTree>
    <p:extLst>
      <p:ext uri="{BB962C8B-B14F-4D97-AF65-F5344CB8AC3E}">
        <p14:creationId xmlns:p14="http://schemas.microsoft.com/office/powerpoint/2010/main" val="35146217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03BC4D6-4824-4789-A266-091F31D565B3}" type="datetime1">
              <a:rPr lang="en-US" altLang="en-US" smtClean="0">
                <a:solidFill>
                  <a:schemeClr val="bg1"/>
                </a:solidFill>
              </a:rPr>
              <a:pPr eaLnBrk="1" hangingPunct="1"/>
              <a:t>1/7/2019</a:t>
            </a:fld>
            <a:endParaRPr lang="en-US" altLang="en-US" smtClean="0">
              <a:solidFill>
                <a:schemeClr val="bg1"/>
              </a:solidFill>
            </a:endParaRPr>
          </a:p>
        </p:txBody>
      </p:sp>
      <p:sp>
        <p:nvSpPr>
          <p:cNvPr id="4099"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Instructor and TA</a:t>
            </a:r>
          </a:p>
        </p:txBody>
      </p:sp>
      <p:sp>
        <p:nvSpPr>
          <p:cNvPr id="4100" name="Rectangle 3"/>
          <p:cNvSpPr>
            <a:spLocks noGrp="1" noChangeArrowheads="1"/>
          </p:cNvSpPr>
          <p:nvPr>
            <p:ph type="body" idx="1"/>
          </p:nvPr>
        </p:nvSpPr>
        <p:spPr/>
        <p:txBody>
          <a:bodyPr/>
          <a:lstStyle/>
          <a:p>
            <a:pPr eaLnBrk="1" hangingPunct="1"/>
            <a:r>
              <a:rPr lang="en-US" altLang="en-US" dirty="0" smtClean="0">
                <a:ea typeface="ＭＳ Ｐゴシック" panose="020B0600070205080204" pitchFamily="34" charset="-128"/>
              </a:rPr>
              <a:t>Instructor: Yoshihiro Kobayashi (YOSHI)</a:t>
            </a:r>
            <a:endParaRPr lang="en-US" altLang="en-US" i="1" dirty="0" smtClean="0">
              <a:ea typeface="ＭＳ Ｐゴシック" panose="020B0600070205080204" pitchFamily="34" charset="-128"/>
            </a:endParaRPr>
          </a:p>
          <a:p>
            <a:pPr lvl="1" eaLnBrk="1" hangingPunct="1"/>
            <a:r>
              <a:rPr lang="en-US" altLang="en-US" dirty="0" smtClean="0">
                <a:ea typeface="ＭＳ Ｐゴシック" panose="020B0600070205080204" pitchFamily="34" charset="-128"/>
              </a:rPr>
              <a:t>Website: www.yoshikobayashi.com</a:t>
            </a:r>
          </a:p>
          <a:p>
            <a:pPr lvl="1" eaLnBrk="1" hangingPunct="1"/>
            <a:r>
              <a:rPr lang="en-US" altLang="en-US" dirty="0" smtClean="0">
                <a:ea typeface="ＭＳ Ｐゴシック" panose="020B0600070205080204" pitchFamily="34" charset="-128"/>
              </a:rPr>
              <a:t>E-mail:   </a:t>
            </a:r>
            <a:r>
              <a:rPr lang="en-US" altLang="en-US" dirty="0" smtClean="0">
                <a:ea typeface="ＭＳ Ｐゴシック" panose="020B0600070205080204" pitchFamily="34" charset="-128"/>
                <a:hlinkClick r:id="rId3"/>
              </a:rPr>
              <a:t>ykobaya@asu.edu</a:t>
            </a:r>
            <a:endParaRPr lang="en-US" altLang="en-US" dirty="0" smtClean="0">
              <a:ea typeface="ＭＳ Ｐゴシック" panose="020B0600070205080204" pitchFamily="34" charset="-128"/>
            </a:endParaRPr>
          </a:p>
          <a:p>
            <a:pPr lvl="1" eaLnBrk="1" hangingPunct="1"/>
            <a:r>
              <a:rPr lang="en-US" altLang="en-US" dirty="0" smtClean="0">
                <a:ea typeface="ＭＳ Ｐゴシック" panose="020B0600070205080204" pitchFamily="34" charset="-128"/>
              </a:rPr>
              <a:t>Office Room: </a:t>
            </a:r>
            <a:r>
              <a:rPr lang="en-US" altLang="en-US" dirty="0" err="1" smtClean="0">
                <a:ea typeface="ＭＳ Ｐゴシック" panose="020B0600070205080204" pitchFamily="34" charset="-128"/>
              </a:rPr>
              <a:t>BYENG</a:t>
            </a:r>
            <a:r>
              <a:rPr lang="en-US" altLang="en-US" dirty="0" smtClean="0">
                <a:ea typeface="ＭＳ Ｐゴシック" panose="020B0600070205080204" pitchFamily="34" charset="-128"/>
              </a:rPr>
              <a:t> </a:t>
            </a:r>
            <a:r>
              <a:rPr lang="en-US" altLang="en-US" dirty="0" err="1" smtClean="0">
                <a:ea typeface="ＭＳ Ｐゴシック" panose="020B0600070205080204" pitchFamily="34" charset="-128"/>
              </a:rPr>
              <a:t>M1</a:t>
            </a:r>
            <a:r>
              <a:rPr lang="en-US" altLang="en-US" dirty="0" smtClean="0">
                <a:ea typeface="ＭＳ Ｐゴシック" panose="020B0600070205080204" pitchFamily="34" charset="-128"/>
              </a:rPr>
              <a:t>-39 </a:t>
            </a:r>
          </a:p>
          <a:p>
            <a:pPr lvl="1" eaLnBrk="1" hangingPunct="1"/>
            <a:r>
              <a:rPr lang="en-US" altLang="en-US" dirty="0" smtClean="0">
                <a:ea typeface="ＭＳ Ｐゴシック" panose="020B0600070205080204" pitchFamily="34" charset="-128"/>
              </a:rPr>
              <a:t>Office Hour: </a:t>
            </a:r>
            <a:r>
              <a:rPr lang="en-US" altLang="en-US" dirty="0" smtClean="0">
                <a:ea typeface="ＭＳ Ｐゴシック" panose="020B0600070205080204" pitchFamily="34" charset="-128"/>
              </a:rPr>
              <a:t>T &amp; TH @ 1 – </a:t>
            </a:r>
            <a:r>
              <a:rPr lang="en-US" altLang="en-US" dirty="0" err="1" smtClean="0">
                <a:ea typeface="ＭＳ Ｐゴシック" panose="020B0600070205080204" pitchFamily="34" charset="-128"/>
              </a:rPr>
              <a:t>3PM</a:t>
            </a:r>
            <a:endParaRPr lang="en-US" altLang="en-US" dirty="0" smtClean="0">
              <a:ea typeface="ＭＳ Ｐゴシック" panose="020B0600070205080204" pitchFamily="34" charset="-128"/>
            </a:endParaRPr>
          </a:p>
          <a:p>
            <a:pPr lvl="2" eaLnBrk="1" hangingPunct="1"/>
            <a:r>
              <a:rPr lang="en-US" altLang="en-US" sz="2000" dirty="0" smtClean="0">
                <a:ea typeface="ＭＳ Ｐゴシック" panose="020B0600070205080204" pitchFamily="34" charset="-128"/>
              </a:rPr>
              <a:t>  It is without any appointment in my office room</a:t>
            </a:r>
          </a:p>
          <a:p>
            <a:pPr lvl="1" eaLnBrk="1" hangingPunct="1"/>
            <a:r>
              <a:rPr lang="en-US" altLang="en-US" sz="2200" dirty="0" smtClean="0">
                <a:ea typeface="ＭＳ Ｐゴシック" panose="020B0600070205080204" pitchFamily="34" charset="-128"/>
              </a:rPr>
              <a:t>TA session : </a:t>
            </a:r>
            <a:r>
              <a:rPr lang="en-US" altLang="en-US" sz="2200" dirty="0" err="1" smtClean="0">
                <a:ea typeface="ＭＳ Ｐゴシック" panose="020B0600070205080204" pitchFamily="34" charset="-128"/>
              </a:rPr>
              <a:t>TBA</a:t>
            </a:r>
            <a:endParaRPr lang="en-US" altLang="en-US" sz="2200" dirty="0" smtClean="0">
              <a:ea typeface="ＭＳ Ｐゴシック" panose="020B0600070205080204" pitchFamily="34" charset="-128"/>
            </a:endParaRPr>
          </a:p>
          <a:p>
            <a:pPr lvl="2" eaLnBrk="1" hangingPunct="1"/>
            <a:r>
              <a:rPr lang="en-US" altLang="en-US" sz="2000" dirty="0" smtClean="0">
                <a:ea typeface="ＭＳ Ｐゴシック" panose="020B0600070205080204" pitchFamily="34" charset="-128"/>
              </a:rPr>
              <a:t>I will also try to accommodate your requests to meet at a different time if it is more convenient for you</a:t>
            </a:r>
          </a:p>
          <a:p>
            <a:pPr lvl="2" eaLnBrk="1" hangingPunct="1"/>
            <a:r>
              <a:rPr lang="en-US" altLang="en-US" sz="2000" dirty="0" smtClean="0">
                <a:ea typeface="ＭＳ Ｐゴシック" panose="020B0600070205080204" pitchFamily="34" charset="-128"/>
              </a:rPr>
              <a:t>Students prefer to talk to me after class. </a:t>
            </a:r>
          </a:p>
          <a:p>
            <a:pPr lvl="1" eaLnBrk="1" hangingPunct="1"/>
            <a:endParaRPr lang="en-US" altLang="en-US" sz="1600" dirty="0" smtClean="0">
              <a:ea typeface="ＭＳ Ｐゴシック" panose="020B0600070205080204" pitchFamily="34" charset="-128"/>
            </a:endParaRPr>
          </a:p>
        </p:txBody>
      </p:sp>
      <p:sp>
        <p:nvSpPr>
          <p:cNvPr id="4101" name="AutoShape 8" descr="data:image/jpg;base64,/9j/4AAQSkZJRgABAQAAAQABAAD/2wBDAAkGBwgHBgkIBwgKCgkLDRYPDQwMDRsUFRAWIB0iIiAdHx8kKDQsJCYxJx8fLT0tMTU3Ojo6Iys/RD84QzQ5Ojf/2wBDAQoKCg0MDRoPDxo3JR8lNzc3Nzc3Nzc3Nzc3Nzc3Nzc3Nzc3Nzc3Nzc3Nzc3Nzc3Nzc3Nzc3Nzc3Nzc3Nzc3Nzf/wAARCADEAJADASIAAhEBAxEB/8QAHAAAAQUBAQEAAAAAAAAAAAAAAAMEBQYHCAEC/8QAQBAAAQMDAgQEAwUGBQIHAAAAAQIDBAAFEQYhEjFBURMiYXEHgZEUMlKhsSNCksHR8BUWM3LhCKIkJUNTYoKy/8QAGgEAAgMBAQAAAAAAAAAAAAAAAAMCBAUBBv/EAC0RAAICAgIBAgUDBAMAAAAAAAABAgMEERIhMRNBBSIyUWEVgaEGFHGxwdHh/9oADAMBAAIRAxEAPwDcaKKKACvK9r5UdqAE5D7MdpTj7iG0J5qWcAVXbtrK2RWcQ5DUh9WQlIOEj1J7VVb9eF3aeshwmM2spZSORA/e9z+mKrlzakSpjUCEjjfcGScZ4R0+dZ8suUp8K0Zk8yU5uutfuWebrK8sqLiXWEjGeAtDA/PP506s/wAS2HS2m7w1x21KCftbaSWs9znkPXeoaDpKU1KhwrlI8WM88A7k7pTueHPYnAq1amcssUNWqQ7DZckIKWYqyAXANsAU6mu1fXIdRXfHfORcEqBSCDkHemlyusK2tcc19LeeSealewG5qnNam/wuwRrfGWXZjaS2C5uG0D7pPc4wB7ZNVp5bsl1bz7i3HFnzKUck1C/LVfS7ZzJzVV8se2XCVr+M2SI0F9wdFOEIz8t6bI+IoH+paXCO6HQf5VUXW8DlUbLgx31hxxKuNPJSVEfpVWOZY32yjHOtb8mq2jXNluLoZU8uI+TgIkp4eL2VyP1qzcQPI1z68gY4TkjGDk86ntJ61kWJ5Ea4OKetp233Uz6juPT6VapyuXUi7Tmcupmy17STDrb7LbrK0rbWkKQtJyFA7gilaul8KKKKACiiigAppc1KTbpRb++GVlOO/CcU7pN1SAhRcwEAeYnkBXH4BrfRhMaYEoG+cYqf0rLiQU3rUdx4vAhozlIyeQGAO55D3qmXBxuLcZUZhwOMtuqS2sfvIz5T9MVPWpg3bQOprcxu8trjQkdSnCwPnwYrPxocbdmZi0uu5qS00Wxi+RtQxZRYZkxZcVQS/FkoCHWSRlJIBOxG4NZ38RZE+5X2EhtYSJkREd5zwwSC06VhSSd0ncHbHWoj4Zz32NTr8Z510TIq0PFayTxJGUk57Yxv3NW6+lBMVRHn4lYPpgVftbri2y9bPjByQR1KWrjWoqWdyo8yakWEcVRLLmAN6etSeHrWA029nnGm3tjmU2EjlUS+rGadyZXEDvUTJe9alGJOERF9yo6Uvymln3c0yeVlJp8Voswiad8GtQqfZfsMlZKmB4sYk/uE+ZPyJB/+1ajXOOg5aoWsrU6lWAqQGley8pP610dWnVLcTWpk3HsKKKKaOCiiigAqr/EZ11nSkpbRITxIDmPwFQB+XKrRTeZFZmRXY0lsOMuoKFoPJQPOozjyi0Mps9OyM/szmu8ELcQ80TxFPCr1xyqT0ZdXLfcFpUT4bycH3HI1J6r0PJ07L8UPpkW11WGVqVhxCvwqHXbO4+gpna4qEOZOPnWbydHXuip8WyoSy5WVryP0Wm3x7k5cIUZTTzoOQNkjPPA6VG3l9wS08ewSDwpHIVZif2VVHUZ4HQvpyNclk2XPUvBmf3E7un4FWZGRzpYSCBzqBakgUuZQxUHAg6yRdlbc6ZPSCetNVv8AF1pJTlSjAlGvQqpzJ503dc6Um48OlNy5xKpkYjoxJjS7antSWtCM8RmNf/sV03WEfCG1GdqdEpQJahNl09uI+VI/Mn5Vu9XKV8pex18uwooopw8KKKKACvknFfVM7rLTAt0mYsZSy2V474HKuN67OpOT0ilfFOW04iDBQsF4OFxSE7kDGB9c0aa0MVNNyLvxoJAIYQcEf7j/ACFQullf4nqkzrgrxVoSXTxcivIA+nT2Fak1KbWnINVKoK5uyRDKwFVkyjZ3rX+kNWbHa2UgIgsH1UgKP1NROo7BZJcRaJFtjEnqhHAoexFTz0tCAcc6rV5ncSVeb5VaUI/Y4q4rwjBtR29+x3RcZSitk5LLh/eT6+o5GmKJhI3rQ9Rx49yYUzJGRnKVA7oPcVmtyiOW6WuOpYWBgpUO1JnWJlTvwhz9pNeF8mmSF550qk5pXEVw0KlZNKxWVvvJQ2lS1LISlCRkqOdgBUlYtMXi+rSLdb33UE/6pTwtj3Udq2bQfw8Y0+4mfcFokXDHlCR5GfbPM+v0qUYNnY1uRKfD/Tf+XLEhp5I+2P8A7SQR0PRI9ANvfJ61Zwc1XdZ6sh6WtwefHiyXTwx44OC4r+QHU1UNJ/EybcL4xAusOOlEpwNtuMZBQo8gQScjpT+UY/KWeUYaialRSLUll1SktuIWU7KCVAke/alQaYMPaKKKACmtyiNz4EiI9nw32y2ojmARinVFD7BNp7Rhb7N20hfA1cY6vsyiUJloSfCWOhz0PLIOMVb4l/BbHm6d60NYChgjI6isk1/p16wurudvP/lzq8Lbz/oKJ5eqT07cqhXWoLSH33yvnzl5J1y98Q+9UJcrolYUM1UEXRZH3ziknZql8zkVMQP5UjxF8+dfUuxxrzBQlRS3KQD4bo/RXcfpUSmRg06ZuxZVsMUeTsZOL2ir3C2yLZILM1ktqG6Sdwodweopm4cAEbEciOlaE5eIE6MYtzZS4g9T09ahjZLE5ISWJclwE7NJUFH25ZpTr0XllVuOpR7Nf+F1yM2yFteeJIQ8M9ljJH1B+tffxC1qNKtRmIzSHpsrJQHCeFCRzUcbnc4A9+26nw9s71vguvyGCwXglLbKhgoQnOMj1zVC/wCoGBIbuFpuqUksFtUdRA+6oEqGfcE/wmpy3rozrG9PRT7xc5d8uRuVxkF5/GEjYJQOyR0FMAohziKinf7yTgj2qKS8tShwHalo76uIpWN/eqbi/LKLjJ9ssembkbNfYs9lzwktOpLhT+83nzggc9s1v1i1Jar4pabZKDimwCpCkKQoA8jhQBx61zlBLaneJwDgQMkZ69K0X4VxZM3UiriyhSIUdpba18gpSgPKO/f0wPSpVWNS4olTZJS4mwZ2rxSwkZJwPWoi/wB6RZ4qVFIW+5s23nHzPpWe3G4zrooqmyFLSeTQ2QPl/XNTuyoVdPtk8jMhS9PtmjSdR2iMcOz2eLsg8Z/7c0yXrOzhJLbjzh6BLR3+tZ1wcIwNvak1rKdwapPPm30ii/iVj+lIucrWspwkQbelA/E+vJ+g/rVevt4ud2hOw57rJju4C20tgZwc89z0qtTL6WSW0kbetQky9vKJPGUpHrXOd9nlkVbkz75aJFWn2Ocd9bfoDxD8/wCtJf4OttqR4j3Grw/2HCnA48j72SdsZ5Uxi33GAtypRq4peTsrPtXVO6HuT9bJh5ZHItdxKgrjQCOx2rQNJadXeYqvEcjNLZwlaQjPPkcetVkP7Zyat3w4lFu+qZ4iUvsnPuDkfzplF8nNKXuMoyJuxKXuPpegFoTxNLiunnwqa4fod6Uiahi6ajJbutqLS0HBfisI3HdWMflmr4RkYqt6itrUyOttaBgjYkcjWi/wab3roRa+Iullp4jcvDP4VsrB/SqD8SdbRtS2xdptsMqjlaVKkPpwcpORwp6e5+lVPUEJdnmqaUk+EongP6j+/SodcwlOE1WlZPeipO2z6dDJUcsqIPehYBHJOR1qe09pW86pe4YEc+DnC5LnlbR7nqfQZNaravg/p+PGQm4rlS5A3W4HS2knsAOQ+eaIwbOxrlIyTSdguOpLqiBCOUg8TrmPK2j8Sv6DnXSlltUazWyPAhI4GGEhIBG5PUn1J3pOx2K2WGIY1piNxmicq4ckqPck7n51JAbU+EFEfCCiY/8AFC7PnUqIUZfApDbaAe3F5ifpj6V8MrSvyoIVjbapb4uWiI0uFfQlaZIWGFY+6tOFEE+o3Hz9BWf6enqS7OlOOK4AoJSnpsP+azMur5mzJzKdzbLXIKGvvqA96iZsoEngUD7VU7pf3JEtSio8OSB2FfabgQwVcQ3FLjQ12KjjOOmyyaK02jVd3kMyJCmGWUeIsoAKlAnGBnl71qjOktL2G3vPrtkdbbKCtx2SgPKwBk7qz+VUX4IKU7d7gvBx9mAP8Yq6/FKSqLoqcpPJam0KPoVjNaVUUob0beFTGTjF+7MT1FGgS5MidHiogJcXlthgYSB2x/TFMGmZcCS5FkpKXWyARnPMZ/nT60OCfdEOP7xouHFDoT0H1/Q1OtxUzXnZLg87rhXmq024w3P3Ln9QTxa5xjTHWuhrEbWtsKVtmrZoQH/M8PHZZP8ACaiURg2nA5VZtBRyrUKFpAw0ytR+eB/Oq9T5WL/J5ul8rY6+5pnSoyePKakVHCTUZOVsa2TcM81XaY1xX4MtS0NqWCXG8cSd9yM7ZxU1YfhZp6ApL8hT9xVzSJBHh/wgDPzzTW94Lwq36Skqk2NjiOVNEt/IcvyxUdJ9s44pvbJZllthpDTLaW20DCUISAEjsAOVKV5XtSOhRRRQBE6nsUXUVmet0xS0JcwUuIPmbUOSh/e4zWCau07M0QoRH3Q+zIJWw+lJSF9CCOihtkZPOukabT4MS4MFifFZksnctvNhaSfY7UucFLyLsrU12crR0MrYSXikHByCcc6ZcZQQ0ckZ/KuqW9N2NtlTLdmtyWlfeQIjeD7jFMU6F0u3MTMbsUJDyVBSSlvCQRyPD938qgqfyLVGvcr3w8gMaR00ibeFFiTPUlRSpJyhOPKCBy2yT7+lS+uHrdd9G3KOmfGPjMZaIeTusEFH/cBUX8WJhgsW9aj5CXdu5wP+axubNXIkBzABB8uOlL9Vwm4a6FK+yu7io9Ie2uMIzTcVCgpSlZcUNwT/AEH986tUVIbTvsP0qv6abLpcfcOVHyj0FWUNJ4cLG1UcqznLS8Io517ut7EJExQGI7fGfxK2H/NIQdQ3qzPLdhLYSVABQWyFAgdO/wCdPQtpCsLANeT47S2gtoc6XXZwaaEVWcHtFi078SvtshMO9sNxnF4CX2ifDJPIEHdPvkj2qzzX85zWKOQnHHSltBUauUHULzcKPFkMrU8hPAV8Q37E/KtCGZWlqbPRYdORfHag9D27OBTvrVk0RMjot7jS5DKXC8cIKxnkOmaz+bKLmVOHryqvzJCAVYG4qv8AqalLUI9Gz+kOMN2S0zoqvawTTup79YnkusMy5MAH9pHUhSkEdeE48p9tvStygS2Z0RmVGXxMvNhxB7gjIq9TfG1deTMupdT1vY5orwV7TxIUUUUAFFFFAFB+M9rXO0l9raSSuA6HlY/AfKr6ZB9gawji4iAOtdYSmW5DDjD6AtpxJQtB5KSRgg1zfrHSsnSV58FxK1wHlExJBGyk8+E//IfnzpF0fdFe+G/mRI2UpjRUJ5dT607kTxg4NVI3RTSQnf3pJ26qWkgE5NZ/otvZmeg5S2yYcugVKCArlvk1YY7wETjfPCg8snc1RbM2l+4B2Qf2TQLi8nn6VJTrp9rXgKw2nZIFKvg2+ETf+GfDaWvWu714X5/JJTbuSC3EHAnvyr6tjq0tl11ZUpWdyOQqPgs8ZClDPoaVlyfCSUJ2OKrSrjrhE9TCbS5vwh4pb8+UiLESpbrhwlKetS0l+06Pb4FIauN7Izwndtgn+f5+1NxJGk7KlxKQb3PRkZ/9Bs8tu/8AfSqh5lqUtxSlLWeJSlHJJ7mlRr9V99QX8/8An+zKy8uU5aRJT9UXucvjcmuNpHJDPkSPpV/+DF+nzH51smPLfZabDzalnJQSrBGexzn5HvWXK2G1bB8GrE5BtL91kJKXJ5HhJPMNJzg/Mkn2A71qYVcYz1BJIzZvrs0YUUUVrCQooooAK8zXteHlQBEai1BDsMUPSuJSlbIabGVLP99aznVWslXu3OWyTZWQxJPAhbj3EpB6KACRgjoc9eu9K/EZ9TmoGUKOUobUR7lWP0SKqV3f8KXDWT5UKyaxLM6yU3GPS7NzEwaXR6k1tldXGisylszS+lI5ONY29waci3WkI425a3UnuQKd6ijJalpk4BZdAGR3qEkRkAFaR9Kt498ZwTaMLNhHHyJVuPXsfU9aIzD6YpyFgAY586YWTjkTfDWFDhTsDXyeHOCSfnU3Z2HGmxLLS/AUotpc4fKVDcjPfFMu4KDa8lnCtUrI1+xONoTHY54OKa2hhM67hb4zHYHjPdilPT5nAobRJushMWG2pa19OQA7k9B605vDsa0xF2i3rS4+4P8Axb45f7R6VittPivqf8L7m1mXxUeMSKuc9y63J6Y9zWcIH4U9BSB5UmMJFWnQ2j5Op5IefC2bW2r9q6Ni4R+4j17np71arq5ajHwYrfuxbQOjXNSSxKmJKbUyrzn/AN9Q/cHp3Py9t2abS0hLbaQlCAEpAGAAOQpKFEYhRWo0RpDTDSQlttAwEgU4rXqqVcdIQ3sKKKKacCiiigAr5PKvqvDQBlHxQb8G8RHceVfGkn+FQ/U1ULy19ojjA3HKtL+K1vMi0pkoHmYIXnHbOfyJPyrOQPFjd9q83dH07Wvs3/Pf/J6X4dL1MfiQDF1QpkwLkCEp+4s1GXCI+2lbkd5LjGM7K3AqfcsCZ3mdUWwPw86+mtMxGHEOKK3kpUFKadV5FgdDjBx7GnwyKYPaevwJvwrLlqcd68fcdfCHSUTU1ylv3aO47CipTsFFKVuHkk99snGe1azrnSqbppYQbQy0y7DPixWkgJSSAQUemQT86jtDartoDFlVBYtqs4YSwMNLPbuFH1Jz3zV/O42rWrcLIfK9mLOuVE9a00c6y7um0wlW62KUh9wD7VI6k/hHaoWKw9LkCPEZdkPr5NtIKlKPy/Wt5lfDvTUy5uXCRBUp11XGtAdUEFR5nhB71YLda4Fra8K3Q2Izf4WWwnPvjnVWvAUffydla5PbMt0l8LpD60StSnwWeYhtrypf+9Q5D0G/qK1mNGZjR22I7SGmW0hKEIGAkdgKWoq7CuMFpCm2wooophwKTW4lCkpWtKStXCkE4JOM4HyBpSo65NLdlW5SEkhuVxqPl2HhrGd/Ujlvv2zQBI0UUUAFFFFADO7RUzILrKkBeU5CT19Pny+dYbJbNnuD0F/PCk5bUf3kHkf761vpqo6x0fGvjSlgKS6CVJWj7yD3HcHqPpWV8Qx3JqyK39/+/wBi/g5foS78MzVD6DghQr5ekpCTuKb3HTF6tzimmwiUEnH7NWFfNKsEVDyId5AIVb5ST6tmsqFVcntSRuPPg10fVzl8CSttWHEeZKgfukbg10bannH7ZEefGHXGELX7lIJrnrSenZV61DDiyG1BnxQp8HmEA5Vt022ye9dHpSEpAAAA5AdK3MKCjF6MPPuVslo+qKKKvFAKKKKACiiigAqOuYzJt6gMlMnHMDYoV3/lUjTG4Fr7RCDn3vtH7M4Sd+FXf0zy3oAfUUUUAFFFFABRRRQA3kRmJCQH2G3R2WgK/Wo53TlmWcqtzB9OHA+lFFJnCLe2iSbH0OBDgNlEKIxHSeYabCc++Kd0UUyPSIsKKKKkAUUUUAFFFFABSD7CH3GisqBZWHE8Ksb4I37jeiigD//Z">
            <a:hlinkClick r:id="rId4"/>
          </p:cNvPr>
          <p:cNvSpPr>
            <a:spLocks noChangeAspect="1" noChangeArrowheads="1"/>
          </p:cNvSpPr>
          <p:nvPr/>
        </p:nvSpPr>
        <p:spPr bwMode="auto">
          <a:xfrm>
            <a:off x="155575" y="-890588"/>
            <a:ext cx="1371600" cy="186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pic>
        <p:nvPicPr>
          <p:cNvPr id="410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295400"/>
            <a:ext cx="13335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ja-JP" smtClean="0">
                <a:ea typeface="ＭＳ Ｐゴシック" panose="020B0600070205080204" pitchFamily="34" charset="-128"/>
              </a:rPr>
              <a:t>Review CPI311:</a:t>
            </a:r>
            <a:r>
              <a:rPr lang="ja-JP" altLang="en-US" smtClean="0">
                <a:ea typeface="ＭＳ Ｐゴシック" panose="020B0600070205080204" pitchFamily="34" charset="-128"/>
              </a:rPr>
              <a:t> </a:t>
            </a:r>
            <a:r>
              <a:rPr lang="en-US" altLang="ja-JP" smtClean="0">
                <a:ea typeface="ＭＳ Ｐゴシック" panose="020B0600070205080204" pitchFamily="34" charset="-128"/>
              </a:rPr>
              <a:t>3D</a:t>
            </a:r>
            <a:r>
              <a:rPr lang="ja-JP" altLang="en-US" smtClean="0">
                <a:ea typeface="ＭＳ Ｐゴシック" panose="020B0600070205080204" pitchFamily="34" charset="-128"/>
              </a:rPr>
              <a:t> </a:t>
            </a:r>
            <a:r>
              <a:rPr lang="en-US" altLang="ja-JP" smtClean="0">
                <a:ea typeface="ＭＳ Ｐゴシック" panose="020B0600070205080204" pitchFamily="34" charset="-128"/>
              </a:rPr>
              <a:t>Math</a:t>
            </a:r>
            <a:endParaRPr lang="en-US" altLang="en-US" smtClean="0">
              <a:ea typeface="ＭＳ Ｐゴシック" panose="020B0600070205080204" pitchFamily="34" charset="-128"/>
            </a:endParaRPr>
          </a:p>
        </p:txBody>
      </p:sp>
      <p:sp>
        <p:nvSpPr>
          <p:cNvPr id="29699" name="Content Placeholder 2"/>
          <p:cNvSpPr>
            <a:spLocks noGrp="1"/>
          </p:cNvSpPr>
          <p:nvPr>
            <p:ph idx="1"/>
          </p:nvPr>
        </p:nvSpPr>
        <p:spPr/>
        <p:txBody>
          <a:bodyPr/>
          <a:lstStyle/>
          <a:p>
            <a:r>
              <a:rPr lang="en-US" altLang="en-US" sz="2800" smtClean="0">
                <a:ea typeface="ＭＳ Ｐゴシック" panose="020B0600070205080204" pitchFamily="34" charset="-128"/>
              </a:rPr>
              <a:t>Vectors and Matrices</a:t>
            </a:r>
          </a:p>
          <a:p>
            <a:pPr lvl="1"/>
            <a:r>
              <a:rPr lang="en-US" altLang="en-US" sz="2400" smtClean="0">
                <a:ea typeface="ＭＳ Ｐゴシック" panose="020B0600070205080204" pitchFamily="34" charset="-128"/>
              </a:rPr>
              <a:t>Dot and Cross Product</a:t>
            </a:r>
          </a:p>
          <a:p>
            <a:pPr lvl="1"/>
            <a:r>
              <a:rPr lang="en-US" altLang="en-US" sz="2400" smtClean="0">
                <a:ea typeface="ＭＳ Ｐゴシック" panose="020B0600070205080204" pitchFamily="34" charset="-128"/>
              </a:rPr>
              <a:t>Matrix multiplication</a:t>
            </a:r>
          </a:p>
          <a:p>
            <a:r>
              <a:rPr lang="en-US" altLang="en-US" sz="2800" smtClean="0">
                <a:ea typeface="ＭＳ Ｐゴシック" panose="020B0600070205080204" pitchFamily="34" charset="-128"/>
              </a:rPr>
              <a:t>Trigonometry</a:t>
            </a:r>
          </a:p>
          <a:p>
            <a:r>
              <a:rPr lang="en-US" altLang="en-US" sz="2800" smtClean="0">
                <a:ea typeface="ＭＳ Ｐゴシック" panose="020B0600070205080204" pitchFamily="34" charset="-128"/>
              </a:rPr>
              <a:t>Quaternion</a:t>
            </a:r>
          </a:p>
          <a:p>
            <a:r>
              <a:rPr lang="en-US" altLang="en-US" sz="2800" smtClean="0">
                <a:ea typeface="ＭＳ Ｐゴシック" panose="020B0600070205080204" pitchFamily="34" charset="-128"/>
              </a:rPr>
              <a:t>Different Spaces</a:t>
            </a:r>
          </a:p>
        </p:txBody>
      </p:sp>
      <p:sp>
        <p:nvSpPr>
          <p:cNvPr id="2970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91FE54A-A826-4D20-AFB8-1DAA54FB68F7}" type="datetime1">
              <a:rPr lang="en-US" altLang="en-US" smtClean="0">
                <a:solidFill>
                  <a:schemeClr val="bg1"/>
                </a:solidFill>
              </a:rPr>
              <a:pPr eaLnBrk="1" hangingPunct="1"/>
              <a:t>1/7/2019</a:t>
            </a:fld>
            <a:endParaRPr lang="en-US" altLang="en-US" smtClean="0">
              <a:solidFill>
                <a:schemeClr val="bg1"/>
              </a:solidFill>
            </a:endParaRPr>
          </a:p>
        </p:txBody>
      </p:sp>
    </p:spTree>
    <p:extLst>
      <p:ext uri="{BB962C8B-B14F-4D97-AF65-F5344CB8AC3E}">
        <p14:creationId xmlns:p14="http://schemas.microsoft.com/office/powerpoint/2010/main" val="4649409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ja-JP" smtClean="0">
                <a:ea typeface="ＭＳ Ｐゴシック" panose="020B0600070205080204" pitchFamily="34" charset="-128"/>
              </a:rPr>
              <a:t>Review CPI311 :</a:t>
            </a:r>
            <a:r>
              <a:rPr lang="ja-JP" altLang="en-US" smtClean="0">
                <a:ea typeface="ＭＳ Ｐゴシック" panose="020B0600070205080204" pitchFamily="34" charset="-128"/>
              </a:rPr>
              <a:t> </a:t>
            </a:r>
            <a:r>
              <a:rPr lang="en-US" altLang="ja-JP" smtClean="0">
                <a:ea typeface="ＭＳ Ｐゴシック" panose="020B0600070205080204" pitchFamily="34" charset="-128"/>
              </a:rPr>
              <a:t>Programming</a:t>
            </a:r>
            <a:endParaRPr lang="en-US" altLang="en-US" smtClean="0">
              <a:ea typeface="ＭＳ Ｐゴシック" panose="020B0600070205080204" pitchFamily="34" charset="-128"/>
            </a:endParaRPr>
          </a:p>
        </p:txBody>
      </p:sp>
      <p:sp>
        <p:nvSpPr>
          <p:cNvPr id="30723" name="Content Placeholder 2"/>
          <p:cNvSpPr>
            <a:spLocks noGrp="1"/>
          </p:cNvSpPr>
          <p:nvPr>
            <p:ph idx="1"/>
          </p:nvPr>
        </p:nvSpPr>
        <p:spPr/>
        <p:txBody>
          <a:bodyPr/>
          <a:lstStyle/>
          <a:p>
            <a:r>
              <a:rPr lang="en-US" altLang="en-US" smtClean="0">
                <a:ea typeface="ＭＳ Ｐゴシック" panose="020B0600070205080204" pitchFamily="34" charset="-128"/>
              </a:rPr>
              <a:t>The C# Language</a:t>
            </a:r>
          </a:p>
          <a:p>
            <a:pPr lvl="1"/>
            <a:r>
              <a:rPr lang="en-US" altLang="en-US" smtClean="0">
                <a:ea typeface="ＭＳ Ｐゴシック" panose="020B0600070205080204" pitchFamily="34" charset="-128"/>
              </a:rPr>
              <a:t>Norms and Conventions</a:t>
            </a:r>
          </a:p>
          <a:p>
            <a:pPr lvl="1"/>
            <a:r>
              <a:rPr lang="en-US" altLang="en-US" smtClean="0">
                <a:ea typeface="ＭＳ Ｐゴシック" panose="020B0600070205080204" pitchFamily="34" charset="-128"/>
              </a:rPr>
              <a:t>Basic constructs, such as Decision Making and Looping</a:t>
            </a:r>
          </a:p>
          <a:p>
            <a:pPr lvl="1"/>
            <a:r>
              <a:rPr lang="en-US" altLang="en-US" smtClean="0">
                <a:ea typeface="ＭＳ Ｐゴシック" panose="020B0600070205080204" pitchFamily="34" charset="-128"/>
              </a:rPr>
              <a:t>Language specific terms such as Properties, Events, etc.</a:t>
            </a:r>
          </a:p>
          <a:p>
            <a:r>
              <a:rPr lang="en-US" altLang="en-US" smtClean="0">
                <a:ea typeface="ＭＳ Ｐゴシック" panose="020B0600070205080204" pitchFamily="34" charset="-128"/>
              </a:rPr>
              <a:t>Object Oriented Principles</a:t>
            </a:r>
          </a:p>
          <a:p>
            <a:pPr lvl="1"/>
            <a:r>
              <a:rPr lang="en-US" altLang="en-US" smtClean="0">
                <a:ea typeface="ＭＳ Ｐゴシック" panose="020B0600070205080204" pitchFamily="34" charset="-128"/>
              </a:rPr>
              <a:t>Classes and Objects, Inheritance, Interfaces, etc.</a:t>
            </a:r>
          </a:p>
          <a:p>
            <a:r>
              <a:rPr lang="en-US" altLang="en-US" smtClean="0">
                <a:ea typeface="ＭＳ Ｐゴシック" panose="020B0600070205080204" pitchFamily="34" charset="-128"/>
              </a:rPr>
              <a:t>Data Structures</a:t>
            </a:r>
          </a:p>
        </p:txBody>
      </p:sp>
      <p:sp>
        <p:nvSpPr>
          <p:cNvPr id="3072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D102292-66B8-4959-A4A1-F7C7764755D1}" type="datetime1">
              <a:rPr lang="en-US" altLang="en-US" smtClean="0">
                <a:solidFill>
                  <a:schemeClr val="bg1"/>
                </a:solidFill>
              </a:rPr>
              <a:pPr eaLnBrk="1" hangingPunct="1"/>
              <a:t>1/7/2019</a:t>
            </a:fld>
            <a:endParaRPr lang="en-US" altLang="en-US" smtClean="0">
              <a:solidFill>
                <a:schemeClr val="bg1"/>
              </a:solidFill>
            </a:endParaRPr>
          </a:p>
        </p:txBody>
      </p:sp>
    </p:spTree>
    <p:extLst>
      <p:ext uri="{BB962C8B-B14F-4D97-AF65-F5344CB8AC3E}">
        <p14:creationId xmlns:p14="http://schemas.microsoft.com/office/powerpoint/2010/main" val="32134732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ja-JP" smtClean="0">
                <a:ea typeface="ＭＳ Ｐゴシック" panose="020B0600070205080204" pitchFamily="34" charset="-128"/>
              </a:rPr>
              <a:t>Review CPI311 : XNA/MonoGame</a:t>
            </a:r>
            <a:endParaRPr lang="en-US" altLang="en-US" smtClean="0">
              <a:ea typeface="ＭＳ Ｐゴシック" panose="020B0600070205080204" pitchFamily="34" charset="-128"/>
            </a:endParaRPr>
          </a:p>
        </p:txBody>
      </p:sp>
      <p:sp>
        <p:nvSpPr>
          <p:cNvPr id="31747" name="Content Placeholder 2"/>
          <p:cNvSpPr>
            <a:spLocks noGrp="1"/>
          </p:cNvSpPr>
          <p:nvPr>
            <p:ph idx="1"/>
          </p:nvPr>
        </p:nvSpPr>
        <p:spPr/>
        <p:txBody>
          <a:bodyPr/>
          <a:lstStyle/>
          <a:p>
            <a:r>
              <a:rPr lang="en-US" altLang="en-US" smtClean="0">
                <a:ea typeface="ＭＳ Ｐゴシック" panose="020B0600070205080204" pitchFamily="34" charset="-128"/>
              </a:rPr>
              <a:t>Input Handling</a:t>
            </a:r>
          </a:p>
          <a:p>
            <a:pPr lvl="1"/>
            <a:r>
              <a:rPr lang="en-US" altLang="en-US" smtClean="0">
                <a:ea typeface="ＭＳ Ｐゴシック" panose="020B0600070205080204" pitchFamily="34" charset="-128"/>
              </a:rPr>
              <a:t>Keyboard and Mouse</a:t>
            </a:r>
          </a:p>
          <a:p>
            <a:r>
              <a:rPr lang="en-US" altLang="en-US" smtClean="0">
                <a:ea typeface="ＭＳ Ｐゴシック" panose="020B0600070205080204" pitchFamily="34" charset="-128"/>
              </a:rPr>
              <a:t>2D Game Development</a:t>
            </a:r>
          </a:p>
          <a:p>
            <a:pPr lvl="1"/>
            <a:r>
              <a:rPr lang="en-US" altLang="en-US" smtClean="0">
                <a:ea typeface="ＭＳ Ｐゴシック" panose="020B0600070205080204" pitchFamily="34" charset="-128"/>
              </a:rPr>
              <a:t>Textures, and Fonts, User Interfaces Development</a:t>
            </a:r>
          </a:p>
          <a:p>
            <a:r>
              <a:rPr lang="en-US" altLang="en-US" smtClean="0">
                <a:ea typeface="ＭＳ Ｐゴシック" panose="020B0600070205080204" pitchFamily="34" charset="-128"/>
              </a:rPr>
              <a:t>3D Game Development</a:t>
            </a:r>
          </a:p>
          <a:p>
            <a:pPr lvl="1"/>
            <a:r>
              <a:rPr lang="en-US" altLang="en-US" smtClean="0">
                <a:ea typeface="ＭＳ Ｐゴシック" panose="020B0600070205080204" pitchFamily="34" charset="-128"/>
              </a:rPr>
              <a:t>Models, Transformations, </a:t>
            </a:r>
          </a:p>
          <a:p>
            <a:r>
              <a:rPr lang="en-US" altLang="en-US" smtClean="0">
                <a:ea typeface="ＭＳ Ｐゴシック" panose="020B0600070205080204" pitchFamily="34" charset="-128"/>
              </a:rPr>
              <a:t>Other Media</a:t>
            </a:r>
          </a:p>
          <a:p>
            <a:pPr lvl="1"/>
            <a:r>
              <a:rPr lang="en-US" altLang="en-US" smtClean="0">
                <a:ea typeface="ＭＳ Ｐゴシック" panose="020B0600070205080204" pitchFamily="34" charset="-128"/>
              </a:rPr>
              <a:t>Sounds, Music, Video, etc.</a:t>
            </a:r>
          </a:p>
        </p:txBody>
      </p:sp>
      <p:sp>
        <p:nvSpPr>
          <p:cNvPr id="3174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7E8BB27-3915-44F4-92C1-BDD56E0FC1AA}" type="datetime1">
              <a:rPr lang="en-US" altLang="en-US" smtClean="0">
                <a:solidFill>
                  <a:schemeClr val="bg1"/>
                </a:solidFill>
              </a:rPr>
              <a:pPr eaLnBrk="1" hangingPunct="1"/>
              <a:t>1/7/2019</a:t>
            </a:fld>
            <a:endParaRPr lang="en-US" altLang="en-US" smtClean="0">
              <a:solidFill>
                <a:schemeClr val="bg1"/>
              </a:solidFill>
            </a:endParaRPr>
          </a:p>
        </p:txBody>
      </p:sp>
    </p:spTree>
    <p:extLst>
      <p:ext uri="{BB962C8B-B14F-4D97-AF65-F5344CB8AC3E}">
        <p14:creationId xmlns:p14="http://schemas.microsoft.com/office/powerpoint/2010/main" val="37645244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ja-JP" smtClean="0">
                <a:ea typeface="ＭＳ Ｐゴシック" panose="020B0600070205080204" pitchFamily="34" charset="-128"/>
              </a:rPr>
              <a:t>Review CPI311 :</a:t>
            </a:r>
            <a:r>
              <a:rPr lang="ja-JP" altLang="en-US" smtClean="0">
                <a:ea typeface="ＭＳ Ｐゴシック" panose="020B0600070205080204" pitchFamily="34" charset="-128"/>
              </a:rPr>
              <a:t> </a:t>
            </a:r>
            <a:r>
              <a:rPr lang="en-US" altLang="ja-JP" smtClean="0">
                <a:ea typeface="ＭＳ Ｐゴシック" panose="020B0600070205080204" pitchFamily="34" charset="-128"/>
              </a:rPr>
              <a:t>Game</a:t>
            </a:r>
            <a:r>
              <a:rPr lang="ja-JP" altLang="en-US" smtClean="0">
                <a:ea typeface="ＭＳ Ｐゴシック" panose="020B0600070205080204" pitchFamily="34" charset="-128"/>
              </a:rPr>
              <a:t> </a:t>
            </a:r>
            <a:r>
              <a:rPr lang="en-US" altLang="ja-JP" smtClean="0">
                <a:ea typeface="ＭＳ Ｐゴシック" panose="020B0600070205080204" pitchFamily="34" charset="-128"/>
              </a:rPr>
              <a:t>Development</a:t>
            </a:r>
            <a:endParaRPr lang="en-US" altLang="en-US" smtClean="0">
              <a:ea typeface="ＭＳ Ｐゴシック" panose="020B0600070205080204" pitchFamily="34" charset="-128"/>
            </a:endParaRPr>
          </a:p>
        </p:txBody>
      </p:sp>
      <p:sp>
        <p:nvSpPr>
          <p:cNvPr id="32771" name="Content Placeholder 2"/>
          <p:cNvSpPr>
            <a:spLocks noGrp="1"/>
          </p:cNvSpPr>
          <p:nvPr>
            <p:ph idx="1"/>
          </p:nvPr>
        </p:nvSpPr>
        <p:spPr/>
        <p:txBody>
          <a:bodyPr/>
          <a:lstStyle/>
          <a:p>
            <a:r>
              <a:rPr lang="en-US" altLang="en-US" smtClean="0">
                <a:ea typeface="ＭＳ Ｐゴシック" panose="020B0600070205080204" pitchFamily="34" charset="-128"/>
              </a:rPr>
              <a:t>Collision Detection and Resolution</a:t>
            </a:r>
          </a:p>
          <a:p>
            <a:pPr lvl="1"/>
            <a:r>
              <a:rPr lang="en-US" altLang="en-US" smtClean="0">
                <a:ea typeface="ＭＳ Ｐゴシック" panose="020B0600070205080204" pitchFamily="34" charset="-128"/>
              </a:rPr>
              <a:t>Also Spatial Sorting</a:t>
            </a:r>
          </a:p>
          <a:p>
            <a:r>
              <a:rPr lang="en-US" altLang="en-US" smtClean="0">
                <a:ea typeface="ＭＳ Ｐゴシック" panose="020B0600070205080204" pitchFamily="34" charset="-128"/>
              </a:rPr>
              <a:t>Physics in Games</a:t>
            </a:r>
          </a:p>
          <a:p>
            <a:pPr lvl="1"/>
            <a:r>
              <a:rPr lang="en-US" altLang="en-US" smtClean="0">
                <a:ea typeface="ＭＳ Ｐゴシック" panose="020B0600070205080204" pitchFamily="34" charset="-128"/>
              </a:rPr>
              <a:t>Lighting and Shading</a:t>
            </a:r>
          </a:p>
          <a:p>
            <a:pPr lvl="1"/>
            <a:r>
              <a:rPr lang="en-US" altLang="en-US" smtClean="0">
                <a:ea typeface="ＭＳ Ｐゴシック" panose="020B0600070205080204" pitchFamily="34" charset="-128"/>
              </a:rPr>
              <a:t>Mechanics</a:t>
            </a:r>
          </a:p>
          <a:p>
            <a:r>
              <a:rPr lang="en-US" altLang="en-US" smtClean="0">
                <a:ea typeface="ＭＳ Ｐゴシック" panose="020B0600070205080204" pitchFamily="34" charset="-128"/>
              </a:rPr>
              <a:t>Interpolation</a:t>
            </a:r>
          </a:p>
          <a:p>
            <a:pPr lvl="1"/>
            <a:r>
              <a:rPr lang="en-US" altLang="en-US" smtClean="0">
                <a:ea typeface="ＭＳ Ｐゴシック" panose="020B0600070205080204" pitchFamily="34" charset="-128"/>
              </a:rPr>
              <a:t>Terrain Generation from Heightmaps</a:t>
            </a:r>
          </a:p>
        </p:txBody>
      </p:sp>
      <p:sp>
        <p:nvSpPr>
          <p:cNvPr id="3277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00DF498-95AD-4E95-B6C0-9F38132637FC}" type="datetime1">
              <a:rPr lang="en-US" altLang="en-US" smtClean="0">
                <a:solidFill>
                  <a:schemeClr val="bg1"/>
                </a:solidFill>
              </a:rPr>
              <a:pPr eaLnBrk="1" hangingPunct="1"/>
              <a:t>1/7/2019</a:t>
            </a:fld>
            <a:endParaRPr lang="en-US" altLang="en-US" smtClean="0">
              <a:solidFill>
                <a:schemeClr val="bg1"/>
              </a:solidFill>
            </a:endParaRPr>
          </a:p>
        </p:txBody>
      </p:sp>
    </p:spTree>
    <p:extLst>
      <p:ext uri="{BB962C8B-B14F-4D97-AF65-F5344CB8AC3E}">
        <p14:creationId xmlns:p14="http://schemas.microsoft.com/office/powerpoint/2010/main" val="4288169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ja-JP" smtClean="0">
                <a:ea typeface="ＭＳ Ｐゴシック" panose="020B0600070205080204" pitchFamily="34" charset="-128"/>
              </a:rPr>
              <a:t>Review CPI311 :</a:t>
            </a:r>
            <a:r>
              <a:rPr lang="ja-JP" altLang="en-US" smtClean="0">
                <a:ea typeface="ＭＳ Ｐゴシック" panose="020B0600070205080204" pitchFamily="34" charset="-128"/>
              </a:rPr>
              <a:t> </a:t>
            </a:r>
            <a:r>
              <a:rPr lang="en-US" altLang="ja-JP" smtClean="0">
                <a:ea typeface="ＭＳ Ｐゴシック" panose="020B0600070205080204" pitchFamily="34" charset="-128"/>
              </a:rPr>
              <a:t>Others</a:t>
            </a:r>
            <a:endParaRPr lang="en-US" altLang="en-US" smtClean="0">
              <a:ea typeface="ＭＳ Ｐゴシック" panose="020B0600070205080204" pitchFamily="34" charset="-128"/>
            </a:endParaRPr>
          </a:p>
        </p:txBody>
      </p:sp>
      <p:sp>
        <p:nvSpPr>
          <p:cNvPr id="33795" name="Content Placeholder 2"/>
          <p:cNvSpPr>
            <a:spLocks noGrp="1"/>
          </p:cNvSpPr>
          <p:nvPr>
            <p:ph idx="1"/>
          </p:nvPr>
        </p:nvSpPr>
        <p:spPr/>
        <p:txBody>
          <a:bodyPr/>
          <a:lstStyle/>
          <a:p>
            <a:r>
              <a:rPr lang="en-US" altLang="en-US" smtClean="0">
                <a:ea typeface="ＭＳ Ｐゴシック" panose="020B0600070205080204" pitchFamily="34" charset="-128"/>
              </a:rPr>
              <a:t>Multi-threading and its uses</a:t>
            </a:r>
          </a:p>
          <a:p>
            <a:r>
              <a:rPr lang="en-US" altLang="en-US" smtClean="0">
                <a:ea typeface="ＭＳ Ｐゴシック" panose="020B0600070205080204" pitchFamily="34" charset="-128"/>
              </a:rPr>
              <a:t>Custom effects (High Level Shader Language: HLSL)</a:t>
            </a:r>
          </a:p>
          <a:p>
            <a:pPr lvl="1"/>
            <a:r>
              <a:rPr lang="en-US" altLang="en-US" smtClean="0">
                <a:ea typeface="ＭＳ Ｐゴシック" panose="020B0600070205080204" pitchFamily="34" charset="-128"/>
              </a:rPr>
              <a:t>Skybox, point-lighting, etc.</a:t>
            </a:r>
          </a:p>
          <a:p>
            <a:r>
              <a:rPr lang="en-US" altLang="en-US" smtClean="0">
                <a:ea typeface="ＭＳ Ｐゴシック" panose="020B0600070205080204" pitchFamily="34" charset="-128"/>
              </a:rPr>
              <a:t>Animation</a:t>
            </a:r>
          </a:p>
          <a:p>
            <a:r>
              <a:rPr lang="en-US" altLang="en-US" smtClean="0">
                <a:ea typeface="ＭＳ Ｐゴシック" panose="020B0600070205080204" pitchFamily="34" charset="-128"/>
              </a:rPr>
              <a:t>AI (A* Search)</a:t>
            </a:r>
          </a:p>
          <a:p>
            <a:r>
              <a:rPr lang="en-US" altLang="en-US" smtClean="0">
                <a:ea typeface="ＭＳ Ｐゴシック" panose="020B0600070205080204" pitchFamily="34" charset="-128"/>
              </a:rPr>
              <a:t>Viewports and resulting ideas</a:t>
            </a:r>
          </a:p>
        </p:txBody>
      </p:sp>
      <p:sp>
        <p:nvSpPr>
          <p:cNvPr id="3379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4E45BAB-172A-40CE-A32E-F56E4EFF0C84}" type="datetime1">
              <a:rPr lang="en-US" altLang="en-US" smtClean="0">
                <a:solidFill>
                  <a:schemeClr val="bg1"/>
                </a:solidFill>
              </a:rPr>
              <a:pPr eaLnBrk="1" hangingPunct="1"/>
              <a:t>1/7/2019</a:t>
            </a:fld>
            <a:endParaRPr lang="en-US" altLang="en-US" smtClean="0">
              <a:solidFill>
                <a:schemeClr val="bg1"/>
              </a:solidFill>
            </a:endParaRPr>
          </a:p>
        </p:txBody>
      </p:sp>
    </p:spTree>
    <p:extLst>
      <p:ext uri="{BB962C8B-B14F-4D97-AF65-F5344CB8AC3E}">
        <p14:creationId xmlns:p14="http://schemas.microsoft.com/office/powerpoint/2010/main" val="198247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pPr eaLnBrk="1" hangingPunct="1"/>
            <a:r>
              <a:rPr lang="en-US" altLang="en-US" smtClean="0">
                <a:ea typeface="ＭＳ Ｐゴシック" panose="020B0600070205080204" pitchFamily="34" charset="-128"/>
              </a:rPr>
              <a:t>Course Information</a:t>
            </a:r>
          </a:p>
        </p:txBody>
      </p:sp>
      <p:sp>
        <p:nvSpPr>
          <p:cNvPr id="5123" name="Subtitle 2"/>
          <p:cNvSpPr>
            <a:spLocks noGrp="1"/>
          </p:cNvSpPr>
          <p:nvPr>
            <p:ph type="subTitle" idx="1"/>
          </p:nvPr>
        </p:nvSpPr>
        <p:spPr/>
        <p:txBody>
          <a:bodyPr/>
          <a:lstStyle/>
          <a:p>
            <a:pPr eaLnBrk="1" hangingPunct="1"/>
            <a:r>
              <a:rPr lang="en-US" altLang="en-US" smtClean="0">
                <a:ea typeface="ＭＳ Ｐゴシック" panose="020B0600070205080204" pitchFamily="34" charset="-128"/>
              </a:rPr>
              <a:t>*) This is available from Blackboard</a:t>
            </a:r>
          </a:p>
        </p:txBody>
      </p:sp>
      <p:sp>
        <p:nvSpPr>
          <p:cNvPr id="512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B91FC7D-7B2D-4BA6-8EEA-9411F78CFC61}" type="datetime1">
              <a:rPr lang="en-US" altLang="en-US" smtClean="0">
                <a:solidFill>
                  <a:schemeClr val="bg1"/>
                </a:solidFill>
              </a:rPr>
              <a:pPr eaLnBrk="1" hangingPunct="1"/>
              <a:t>1/7/2019</a:t>
            </a:fld>
            <a:endParaRPr lang="en-US" altLang="en-US" smtClean="0">
              <a:solidFill>
                <a:schemeClr val="bg1"/>
              </a:solidFill>
            </a:endParaRPr>
          </a:p>
        </p:txBody>
      </p:sp>
      <p:sp>
        <p:nvSpPr>
          <p:cNvPr id="5125" name="Rectangle 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126" name="Rectangle 10"/>
          <p:cNvSpPr>
            <a:spLocks noChangeArrowheads="1"/>
          </p:cNvSpPr>
          <p:nvPr/>
        </p:nvSpPr>
        <p:spPr bwMode="auto">
          <a:xfrm>
            <a:off x="0" y="1400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000">
                <a:latin typeface="Times New Roman" panose="02020603050405020304" pitchFamily="18" charset="0"/>
                <a:ea typeface="ＭＳ 明朝" panose="02020609040205080304" pitchFamily="49" charset="-128"/>
              </a:rPr>
              <a:t>  </a:t>
            </a:r>
            <a:endParaRPr lang="en-US" altLang="en-US">
              <a:ea typeface="ＭＳ 明朝" panose="02020609040205080304" pitchFamily="49" charset="-128"/>
            </a:endParaRPr>
          </a:p>
        </p:txBody>
      </p:sp>
      <p:sp>
        <p:nvSpPr>
          <p:cNvPr id="5127" name="Rectangle 11"/>
          <p:cNvSpPr>
            <a:spLocks noChangeArrowheads="1"/>
          </p:cNvSpPr>
          <p:nvPr/>
        </p:nvSpPr>
        <p:spPr bwMode="auto">
          <a:xfrm>
            <a:off x="0" y="23526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000">
                <a:latin typeface="Times New Roman" panose="02020603050405020304" pitchFamily="18" charset="0"/>
                <a:ea typeface="ＭＳ 明朝" panose="02020609040205080304" pitchFamily="49" charset="-128"/>
              </a:rPr>
              <a:t> </a:t>
            </a:r>
            <a:endParaRPr lang="en-US" altLang="en-US">
              <a:ea typeface="ＭＳ 明朝" panose="02020609040205080304" pitchFamily="49" charset="-128"/>
            </a:endParaRPr>
          </a:p>
        </p:txBody>
      </p:sp>
      <p:sp>
        <p:nvSpPr>
          <p:cNvPr id="5128" name="Rectangle 12"/>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000">
                <a:latin typeface="Times New Roman" panose="02020603050405020304" pitchFamily="18" charset="0"/>
                <a:ea typeface="ＭＳ 明朝" panose="02020609040205080304" pitchFamily="49" charset="-128"/>
              </a:rPr>
              <a:t> </a:t>
            </a:r>
            <a:endParaRPr lang="en-US" altLang="en-US">
              <a:ea typeface="ＭＳ 明朝" panose="02020609040205080304" pitchFamily="49" charset="-128"/>
            </a:endParaRPr>
          </a:p>
        </p:txBody>
      </p:sp>
      <p:sp>
        <p:nvSpPr>
          <p:cNvPr id="5129" name="Rectangle 13"/>
          <p:cNvSpPr>
            <a:spLocks noChangeArrowheads="1"/>
          </p:cNvSpPr>
          <p:nvPr/>
        </p:nvSpPr>
        <p:spPr bwMode="auto">
          <a:xfrm>
            <a:off x="0" y="4276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24BD042-9B1A-4538-90FD-CF1FA214114D}" type="datetime1">
              <a:rPr lang="en-US" altLang="en-US" smtClean="0">
                <a:solidFill>
                  <a:schemeClr val="bg1"/>
                </a:solidFill>
              </a:rPr>
              <a:pPr eaLnBrk="1" hangingPunct="1"/>
              <a:t>1/7/2019</a:t>
            </a:fld>
            <a:endParaRPr lang="en-US" altLang="en-US" smtClean="0">
              <a:solidFill>
                <a:schemeClr val="bg1"/>
              </a:solidFill>
            </a:endParaRPr>
          </a:p>
        </p:txBody>
      </p:sp>
      <p:sp>
        <p:nvSpPr>
          <p:cNvPr id="6147"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CPI Programs</a:t>
            </a:r>
          </a:p>
        </p:txBody>
      </p:sp>
      <p:sp>
        <p:nvSpPr>
          <p:cNvPr id="6148" name="Rectangle 3"/>
          <p:cNvSpPr>
            <a:spLocks noGrp="1" noChangeArrowheads="1"/>
          </p:cNvSpPr>
          <p:nvPr>
            <p:ph type="body" idx="1"/>
          </p:nvPr>
        </p:nvSpPr>
        <p:spPr/>
        <p:txBody>
          <a:bodyPr/>
          <a:lstStyle/>
          <a:p>
            <a:pPr eaLnBrk="1" hangingPunct="1"/>
            <a:r>
              <a:rPr lang="en-US" altLang="en-US" b="1" dirty="0" smtClean="0">
                <a:ea typeface="ＭＳ Ｐゴシック" panose="020B0600070205080204" pitchFamily="34" charset="-128"/>
              </a:rPr>
              <a:t>CPI 111: </a:t>
            </a:r>
            <a:r>
              <a:rPr lang="en-US" altLang="en-US" b="1" dirty="0" err="1" smtClean="0">
                <a:ea typeface="ＭＳ Ｐゴシック" panose="020B0600070205080204" pitchFamily="34" charset="-128"/>
              </a:rPr>
              <a:t>2D</a:t>
            </a:r>
            <a:r>
              <a:rPr lang="en-US" altLang="en-US" b="1" dirty="0" smtClean="0">
                <a:ea typeface="ＭＳ Ｐゴシック" panose="020B0600070205080204" pitchFamily="34" charset="-128"/>
              </a:rPr>
              <a:t> Game Development with </a:t>
            </a:r>
            <a:r>
              <a:rPr lang="en-US" altLang="en-US" b="1" dirty="0" err="1" smtClean="0">
                <a:ea typeface="ＭＳ Ｐゴシック" panose="020B0600070205080204" pitchFamily="34" charset="-128"/>
              </a:rPr>
              <a:t>GameMake</a:t>
            </a:r>
            <a:endParaRPr lang="en-US" altLang="en-US" b="1" dirty="0" smtClean="0">
              <a:ea typeface="ＭＳ Ｐゴシック" panose="020B0600070205080204" pitchFamily="34" charset="-128"/>
            </a:endParaRPr>
          </a:p>
          <a:p>
            <a:pPr eaLnBrk="1" hangingPunct="1"/>
            <a:endParaRPr lang="en-US" altLang="en-US" i="1" dirty="0" smtClean="0">
              <a:ea typeface="ＭＳ Ｐゴシック" panose="020B0600070205080204" pitchFamily="34" charset="-128"/>
            </a:endParaRPr>
          </a:p>
          <a:p>
            <a:pPr eaLnBrk="1" hangingPunct="1"/>
            <a:r>
              <a:rPr lang="en-US" altLang="en-US" dirty="0" smtClean="0">
                <a:ea typeface="ＭＳ Ｐゴシック" panose="020B0600070205080204" pitchFamily="34" charset="-128"/>
              </a:rPr>
              <a:t>CPI 211: </a:t>
            </a:r>
            <a:r>
              <a:rPr lang="en-US" altLang="en-US" dirty="0" err="1" smtClean="0">
                <a:ea typeface="ＭＳ Ｐゴシック" panose="020B0600070205080204" pitchFamily="34" charset="-128"/>
              </a:rPr>
              <a:t>Unity3D</a:t>
            </a:r>
            <a:endParaRPr lang="en-US" altLang="en-US" dirty="0" smtClean="0">
              <a:ea typeface="ＭＳ Ｐゴシック" panose="020B0600070205080204" pitchFamily="34" charset="-128"/>
            </a:endParaRPr>
          </a:p>
          <a:p>
            <a:pPr eaLnBrk="1" hangingPunct="1"/>
            <a:r>
              <a:rPr lang="en-US" altLang="en-US" dirty="0" smtClean="0">
                <a:ea typeface="ＭＳ Ｐゴシック" panose="020B0600070205080204" pitchFamily="34" charset="-128"/>
              </a:rPr>
              <a:t>CPI 311: C# &amp; XNA </a:t>
            </a:r>
          </a:p>
          <a:p>
            <a:pPr eaLnBrk="1" hangingPunct="1"/>
            <a:r>
              <a:rPr lang="en-US" altLang="en-US" dirty="0" smtClean="0">
                <a:ea typeface="ＭＳ Ｐゴシック" panose="020B0600070205080204" pitchFamily="34" charset="-128"/>
              </a:rPr>
              <a:t>CPI 321, 421, </a:t>
            </a:r>
            <a:r>
              <a:rPr lang="en-US" altLang="en-US" dirty="0" smtClean="0">
                <a:solidFill>
                  <a:srgbClr val="7F7F7F"/>
                </a:solidFill>
                <a:ea typeface="ＭＳ Ｐゴシック" panose="020B0600070205080204" pitchFamily="34" charset="-128"/>
              </a:rPr>
              <a:t>422</a:t>
            </a:r>
            <a:r>
              <a:rPr lang="en-US" altLang="en-US" dirty="0" smtClean="0">
                <a:ea typeface="ＭＳ Ｐゴシック" panose="020B0600070205080204" pitchFamily="34" charset="-128"/>
              </a:rPr>
              <a:t>: Art &amp; Design courses</a:t>
            </a:r>
          </a:p>
          <a:p>
            <a:pPr eaLnBrk="1" hangingPunct="1"/>
            <a:r>
              <a:rPr lang="en-US" altLang="en-US" b="1" dirty="0" smtClean="0">
                <a:solidFill>
                  <a:srgbClr val="FF0000"/>
                </a:solidFill>
                <a:ea typeface="ＭＳ Ｐゴシック" panose="020B0600070205080204" pitchFamily="34" charset="-128"/>
              </a:rPr>
              <a:t>CPI 411, </a:t>
            </a:r>
            <a:r>
              <a:rPr lang="en-US" altLang="en-US" b="1" dirty="0" err="1" smtClean="0">
                <a:solidFill>
                  <a:srgbClr val="FF0000"/>
                </a:solidFill>
                <a:ea typeface="ＭＳ Ｐゴシック" panose="020B0600070205080204" pitchFamily="34" charset="-128"/>
              </a:rPr>
              <a:t>Shader</a:t>
            </a:r>
            <a:r>
              <a:rPr lang="en-US" altLang="en-US" b="1" dirty="0" smtClean="0">
                <a:solidFill>
                  <a:srgbClr val="FF0000"/>
                </a:solidFill>
                <a:ea typeface="ＭＳ Ｐゴシック" panose="020B0600070205080204" pitchFamily="34" charset="-128"/>
              </a:rPr>
              <a:t> Programming</a:t>
            </a:r>
          </a:p>
          <a:p>
            <a:pPr eaLnBrk="1" hangingPunct="1"/>
            <a:r>
              <a:rPr lang="en-US" altLang="en-US" dirty="0" smtClean="0">
                <a:solidFill>
                  <a:srgbClr val="7F7F7F"/>
                </a:solidFill>
                <a:ea typeface="ＭＳ Ｐゴシック" panose="020B0600070205080204" pitchFamily="34" charset="-128"/>
              </a:rPr>
              <a:t>CPI 412, AI logic Programming</a:t>
            </a:r>
          </a:p>
          <a:p>
            <a:pPr eaLnBrk="1" hangingPunct="1"/>
            <a:r>
              <a:rPr lang="en-US" altLang="en-US" dirty="0" err="1" smtClean="0">
                <a:ea typeface="ＭＳ Ｐゴシック" panose="020B0600070205080204" pitchFamily="34" charset="-128"/>
              </a:rPr>
              <a:t>SER</a:t>
            </a:r>
            <a:r>
              <a:rPr lang="en-US" altLang="en-US" dirty="0" smtClean="0">
                <a:ea typeface="ＭＳ Ｐゴシック" panose="020B0600070205080204" pitchFamily="34" charset="-128"/>
              </a:rPr>
              <a:t> (</a:t>
            </a:r>
            <a:r>
              <a:rPr lang="en-US" altLang="en-US" dirty="0" err="1" smtClean="0">
                <a:ea typeface="ＭＳ Ｐゴシック" panose="020B0600070205080204" pitchFamily="34" charset="-128"/>
              </a:rPr>
              <a:t>PolyTech</a:t>
            </a:r>
            <a:r>
              <a:rPr lang="en-US" altLang="en-US" dirty="0" smtClean="0">
                <a:ea typeface="ＭＳ Ｐゴシック" panose="020B0600070205080204" pitchFamily="34" charset="-128"/>
              </a:rPr>
              <a:t>) 332, 432, : Unreal 4, </a:t>
            </a:r>
            <a:r>
              <a:rPr lang="en-US" altLang="en-US" dirty="0" err="1" smtClean="0">
                <a:ea typeface="ＭＳ Ｐゴシック" panose="020B0600070205080204" pitchFamily="34" charset="-128"/>
              </a:rPr>
              <a:t>WebGL</a:t>
            </a:r>
            <a:r>
              <a:rPr lang="en-US" altLang="en-US" dirty="0" smtClean="0">
                <a:ea typeface="ＭＳ Ｐゴシック" panose="020B0600070205080204" pitchFamily="34" charset="-128"/>
              </a:rPr>
              <a:t> </a:t>
            </a:r>
          </a:p>
          <a:p>
            <a:pPr eaLnBrk="1" hangingPunct="1"/>
            <a:endParaRPr lang="en-US" altLang="en-US" dirty="0" smtClean="0">
              <a:ea typeface="ＭＳ Ｐゴシック" panose="020B0600070205080204" pitchFamily="34" charset="-128"/>
            </a:endParaRPr>
          </a:p>
          <a:p>
            <a:pPr eaLnBrk="1" hangingPunct="1">
              <a:buFontTx/>
              <a:buNone/>
            </a:pPr>
            <a:r>
              <a:rPr lang="en-US" altLang="en-US" dirty="0" smtClean="0">
                <a:ea typeface="ＭＳ Ｐゴシック" panose="020B0600070205080204" pitchFamily="34" charset="-128"/>
              </a:rPr>
              <a:t>6 Class (18 units) requires for getting Game Certification.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ja-JP" smtClean="0">
                <a:ea typeface="ＭＳ Ｐゴシック" panose="020B0600070205080204" pitchFamily="34" charset="-128"/>
              </a:rPr>
              <a:t>Course</a:t>
            </a:r>
            <a:r>
              <a:rPr lang="ja-JP" altLang="en-US" smtClean="0">
                <a:ea typeface="ＭＳ Ｐゴシック" panose="020B0600070205080204" pitchFamily="34" charset="-128"/>
              </a:rPr>
              <a:t> </a:t>
            </a:r>
            <a:r>
              <a:rPr lang="en-US" altLang="ja-JP" smtClean="0">
                <a:ea typeface="ＭＳ Ｐゴシック" panose="020B0600070205080204" pitchFamily="34" charset="-128"/>
              </a:rPr>
              <a:t>Overview</a:t>
            </a:r>
            <a:endParaRPr lang="en-US" altLang="en-US" smtClean="0">
              <a:ea typeface="ＭＳ Ｐゴシック" panose="020B0600070205080204" pitchFamily="34" charset="-128"/>
            </a:endParaRPr>
          </a:p>
        </p:txBody>
      </p:sp>
      <p:sp>
        <p:nvSpPr>
          <p:cNvPr id="7171" name="Content Placeholder 2"/>
          <p:cNvSpPr>
            <a:spLocks noGrp="1"/>
          </p:cNvSpPr>
          <p:nvPr>
            <p:ph idx="1"/>
          </p:nvPr>
        </p:nvSpPr>
        <p:spPr/>
        <p:txBody>
          <a:bodyPr/>
          <a:lstStyle/>
          <a:p>
            <a:r>
              <a:rPr lang="en-US" altLang="en-US" dirty="0" smtClean="0">
                <a:ea typeface="ＭＳ Ｐゴシック" panose="020B0600070205080204" pitchFamily="34" charset="-128"/>
              </a:rPr>
              <a:t>Tool/Software</a:t>
            </a:r>
          </a:p>
          <a:p>
            <a:pPr lvl="1"/>
            <a:r>
              <a:rPr lang="en-US" altLang="en-US" dirty="0" smtClean="0">
                <a:ea typeface="ＭＳ Ｐゴシック" panose="020B0600070205080204" pitchFamily="34" charset="-128"/>
              </a:rPr>
              <a:t>Visual Studio 2015/2017 (C#)</a:t>
            </a:r>
          </a:p>
          <a:p>
            <a:pPr lvl="2"/>
            <a:r>
              <a:rPr lang="en-US" altLang="en-US" dirty="0" smtClean="0">
                <a:ea typeface="ＭＳ Ｐゴシック" panose="020B0600070205080204" pitchFamily="34" charset="-128"/>
              </a:rPr>
              <a:t>Express edition is available for free</a:t>
            </a:r>
          </a:p>
          <a:p>
            <a:pPr lvl="2"/>
            <a:r>
              <a:rPr lang="en-US" altLang="en-US" dirty="0" smtClean="0">
                <a:ea typeface="ＭＳ Ｐゴシック" panose="020B0600070205080204" pitchFamily="34" charset="-128"/>
              </a:rPr>
              <a:t>You can get the Ultimate edition through ASU</a:t>
            </a:r>
          </a:p>
          <a:p>
            <a:pPr lvl="1"/>
            <a:r>
              <a:rPr lang="en-US" altLang="en-US" dirty="0" err="1" smtClean="0">
                <a:ea typeface="ＭＳ Ｐゴシック" panose="020B0600070205080204" pitchFamily="34" charset="-128"/>
              </a:rPr>
              <a:t>MonoGame</a:t>
            </a:r>
            <a:r>
              <a:rPr lang="en-US" altLang="en-US" dirty="0" smtClean="0">
                <a:ea typeface="ＭＳ Ｐゴシック" panose="020B0600070205080204" pitchFamily="34" charset="-128"/>
              </a:rPr>
              <a:t> 3.6</a:t>
            </a:r>
          </a:p>
          <a:p>
            <a:pPr lvl="2"/>
            <a:r>
              <a:rPr lang="en-US" altLang="en-US" dirty="0" smtClean="0">
                <a:ea typeface="ＭＳ Ｐゴシック" panose="020B0600070205080204" pitchFamily="34" charset="-128"/>
              </a:rPr>
              <a:t>Game Development Tool/Framework</a:t>
            </a:r>
          </a:p>
          <a:p>
            <a:r>
              <a:rPr lang="en-US" altLang="en-US" dirty="0" smtClean="0">
                <a:ea typeface="ＭＳ Ｐゴシック" panose="020B0600070205080204" pitchFamily="34" charset="-128"/>
              </a:rPr>
              <a:t>Textbook</a:t>
            </a:r>
          </a:p>
          <a:p>
            <a:pPr lvl="1"/>
            <a:r>
              <a:rPr lang="en-US" altLang="en-US" dirty="0" smtClean="0">
                <a:ea typeface="ＭＳ Ｐゴシック" panose="020B0600070205080204" pitchFamily="34" charset="-128"/>
              </a:rPr>
              <a:t>The Cg Tutorial by </a:t>
            </a:r>
            <a:r>
              <a:rPr lang="en-US" altLang="en-US" dirty="0" err="1" smtClean="0">
                <a:ea typeface="ＭＳ Ｐゴシック" panose="020B0600070205080204" pitchFamily="34" charset="-128"/>
              </a:rPr>
              <a:t>Nvidia</a:t>
            </a:r>
            <a:r>
              <a:rPr lang="en-US" altLang="en-US" dirty="0" smtClean="0">
                <a:ea typeface="ＭＳ Ｐゴシック" panose="020B0600070205080204" pitchFamily="34" charset="-128"/>
              </a:rPr>
              <a:t>: Available </a:t>
            </a:r>
            <a:r>
              <a:rPr lang="en-US" altLang="en-US" dirty="0" smtClean="0">
                <a:ea typeface="ＭＳ Ｐゴシック" panose="020B0600070205080204" pitchFamily="34" charset="-128"/>
              </a:rPr>
              <a:t>online for free</a:t>
            </a:r>
            <a:endParaRPr lang="en-US" altLang="en-US" dirty="0" smtClean="0">
              <a:ea typeface="ＭＳ Ｐゴシック" panose="020B0600070205080204" pitchFamily="34" charset="-128"/>
            </a:endParaRPr>
          </a:p>
          <a:p>
            <a:pPr lvl="1"/>
            <a:r>
              <a:rPr lang="en-US" altLang="en-US" dirty="0" smtClean="0">
                <a:ea typeface="ＭＳ Ｐゴシック" panose="020B0600070205080204" pitchFamily="34" charset="-128"/>
              </a:rPr>
              <a:t>Other readings provided at the online course page.</a:t>
            </a:r>
          </a:p>
          <a:p>
            <a:r>
              <a:rPr lang="en-US" altLang="en-US" dirty="0" smtClean="0">
                <a:ea typeface="ＭＳ Ｐゴシック" panose="020B0600070205080204" pitchFamily="34" charset="-128"/>
              </a:rPr>
              <a:t>Required Items</a:t>
            </a:r>
          </a:p>
          <a:p>
            <a:pPr lvl="1"/>
            <a:r>
              <a:rPr lang="en-US" altLang="en-US" dirty="0" smtClean="0">
                <a:ea typeface="ＭＳ Ｐゴシック" panose="020B0600070205080204" pitchFamily="34" charset="-128"/>
              </a:rPr>
              <a:t>Notebook for quizzes (a single paper is not allowed)</a:t>
            </a:r>
          </a:p>
          <a:p>
            <a:endParaRPr lang="en-US" altLang="en-US" dirty="0" smtClean="0">
              <a:ea typeface="ＭＳ Ｐゴシック" panose="020B0600070205080204" pitchFamily="34" charset="-128"/>
            </a:endParaRPr>
          </a:p>
        </p:txBody>
      </p:sp>
      <p:sp>
        <p:nvSpPr>
          <p:cNvPr id="717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35E47EA-2EC8-4242-8A60-34284E98FB97}" type="datetime1">
              <a:rPr lang="en-US" altLang="en-US" smtClean="0">
                <a:solidFill>
                  <a:schemeClr val="bg1"/>
                </a:solidFill>
              </a:rPr>
              <a:pPr eaLnBrk="1" hangingPunct="1"/>
              <a:t>1/7/2019</a:t>
            </a:fld>
            <a:endParaRPr lang="en-US" altLang="en-US" smtClean="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ja-JP" smtClean="0">
                <a:ea typeface="ＭＳ Ｐゴシック" panose="020B0600070205080204" pitchFamily="34" charset="-128"/>
              </a:rPr>
              <a:t>Teaching</a:t>
            </a:r>
            <a:r>
              <a:rPr lang="ja-JP" altLang="en-US" smtClean="0">
                <a:ea typeface="ＭＳ Ｐゴシック" panose="020B0600070205080204" pitchFamily="34" charset="-128"/>
              </a:rPr>
              <a:t> </a:t>
            </a:r>
            <a:r>
              <a:rPr lang="en-US" altLang="ja-JP" smtClean="0">
                <a:ea typeface="ＭＳ Ｐゴシック" panose="020B0600070205080204" pitchFamily="34" charset="-128"/>
              </a:rPr>
              <a:t>Aid</a:t>
            </a:r>
            <a:endParaRPr lang="en-US" altLang="en-US" smtClean="0">
              <a:ea typeface="ＭＳ Ｐゴシック" panose="020B0600070205080204" pitchFamily="34" charset="-128"/>
            </a:endParaRPr>
          </a:p>
        </p:txBody>
      </p:sp>
      <p:sp>
        <p:nvSpPr>
          <p:cNvPr id="8195" name="Content Placeholder 2"/>
          <p:cNvSpPr>
            <a:spLocks noGrp="1"/>
          </p:cNvSpPr>
          <p:nvPr>
            <p:ph idx="1"/>
          </p:nvPr>
        </p:nvSpPr>
        <p:spPr/>
        <p:txBody>
          <a:bodyPr/>
          <a:lstStyle/>
          <a:p>
            <a:r>
              <a:rPr lang="en-US" altLang="en-US" smtClean="0">
                <a:ea typeface="ＭＳ Ｐゴシック" panose="020B0600070205080204" pitchFamily="34" charset="-128"/>
              </a:rPr>
              <a:t>Blackboard (</a:t>
            </a:r>
            <a:r>
              <a:rPr lang="en-US" altLang="en-US" smtClean="0">
                <a:ea typeface="ＭＳ Ｐゴシック" panose="020B0600070205080204" pitchFamily="34" charset="-128"/>
                <a:hlinkClick r:id="rId2"/>
              </a:rPr>
              <a:t>http://myasucourses</a:t>
            </a:r>
            <a:r>
              <a:rPr lang="en-US" altLang="en-US" smtClean="0">
                <a:ea typeface="ＭＳ Ｐゴシック" panose="020B0600070205080204" pitchFamily="34" charset="-128"/>
              </a:rPr>
              <a:t>. asu.edu)</a:t>
            </a:r>
          </a:p>
          <a:p>
            <a:pPr lvl="1"/>
            <a:r>
              <a:rPr lang="en-US" altLang="en-US" smtClean="0">
                <a:ea typeface="ＭＳ Ｐゴシック" panose="020B0600070205080204" pitchFamily="34" charset="-128"/>
              </a:rPr>
              <a:t>Class Slides</a:t>
            </a:r>
          </a:p>
          <a:p>
            <a:pPr lvl="1"/>
            <a:r>
              <a:rPr lang="en-US" altLang="en-US" smtClean="0">
                <a:ea typeface="ＭＳ Ｐゴシック" panose="020B0600070205080204" pitchFamily="34" charset="-128"/>
              </a:rPr>
              <a:t>Course Materials</a:t>
            </a:r>
          </a:p>
          <a:p>
            <a:pPr lvl="1"/>
            <a:r>
              <a:rPr lang="en-US" altLang="en-US" smtClean="0">
                <a:ea typeface="ＭＳ Ｐゴシック" panose="020B0600070205080204" pitchFamily="34" charset="-128"/>
              </a:rPr>
              <a:t>All submissions</a:t>
            </a:r>
          </a:p>
          <a:p>
            <a:pPr lvl="1"/>
            <a:r>
              <a:rPr lang="en-US" altLang="en-US" smtClean="0">
                <a:ea typeface="ＭＳ Ｐゴシック" panose="020B0600070205080204" pitchFamily="34" charset="-128"/>
              </a:rPr>
              <a:t>Grades</a:t>
            </a:r>
          </a:p>
        </p:txBody>
      </p:sp>
      <p:sp>
        <p:nvSpPr>
          <p:cNvPr id="819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BDF2734-9FEC-4208-A44C-71E26D173321}" type="datetime1">
              <a:rPr lang="en-US" altLang="en-US" smtClean="0">
                <a:solidFill>
                  <a:schemeClr val="bg1"/>
                </a:solidFill>
              </a:rPr>
              <a:pPr eaLnBrk="1" hangingPunct="1"/>
              <a:t>1/7/2019</a:t>
            </a:fld>
            <a:endParaRPr lang="en-US" altLang="en-US" smtClean="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E3E58E2-BA3F-4BF9-B1DA-55C89E27A3C7}" type="datetime1">
              <a:rPr lang="en-US" altLang="en-US" smtClean="0">
                <a:solidFill>
                  <a:schemeClr val="bg1"/>
                </a:solidFill>
              </a:rPr>
              <a:pPr eaLnBrk="1" hangingPunct="1"/>
              <a:t>1/7/2019</a:t>
            </a:fld>
            <a:endParaRPr lang="en-US" altLang="en-US" smtClean="0">
              <a:solidFill>
                <a:schemeClr val="bg1"/>
              </a:solidFill>
            </a:endParaRPr>
          </a:p>
        </p:txBody>
      </p:sp>
      <p:sp>
        <p:nvSpPr>
          <p:cNvPr id="9219" name="Rectangle 2"/>
          <p:cNvSpPr>
            <a:spLocks noGrp="1" noChangeArrowheads="1"/>
          </p:cNvSpPr>
          <p:nvPr>
            <p:ph type="title"/>
          </p:nvPr>
        </p:nvSpPr>
        <p:spPr/>
        <p:txBody>
          <a:bodyPr/>
          <a:lstStyle/>
          <a:p>
            <a:pPr algn="l" eaLnBrk="1" hangingPunct="1"/>
            <a:r>
              <a:rPr lang="en-US" altLang="en-US" smtClean="0">
                <a:ea typeface="ＭＳ Ｐゴシック" panose="020B0600070205080204" pitchFamily="34" charset="-128"/>
              </a:rPr>
              <a:t>Prerequisite</a:t>
            </a:r>
          </a:p>
        </p:txBody>
      </p:sp>
      <p:sp>
        <p:nvSpPr>
          <p:cNvPr id="9220" name="Rectangle 3"/>
          <p:cNvSpPr>
            <a:spLocks noGrp="1" noChangeArrowheads="1"/>
          </p:cNvSpPr>
          <p:nvPr>
            <p:ph type="body" idx="1"/>
          </p:nvPr>
        </p:nvSpPr>
        <p:spPr/>
        <p:txBody>
          <a:bodyPr/>
          <a:lstStyle/>
          <a:p>
            <a:pPr eaLnBrk="1" hangingPunct="1"/>
            <a:r>
              <a:rPr lang="en-US" altLang="en-US" dirty="0" smtClean="0">
                <a:ea typeface="ＭＳ Ｐゴシック" panose="020B0600070205080204" pitchFamily="34" charset="-128"/>
              </a:rPr>
              <a:t>CPI 311 (C or better grade)</a:t>
            </a:r>
          </a:p>
          <a:p>
            <a:pPr marL="0" indent="0" eaLnBrk="1" hangingPunct="1">
              <a:buNone/>
            </a:pPr>
            <a:r>
              <a:rPr lang="en-US" altLang="en-US" dirty="0" smtClean="0">
                <a:ea typeface="ＭＳ Ｐゴシック" panose="020B0600070205080204" pitchFamily="34" charset="-128"/>
              </a:rPr>
              <a:t>or</a:t>
            </a:r>
          </a:p>
          <a:p>
            <a:pPr eaLnBrk="1" hangingPunct="1"/>
            <a:r>
              <a:rPr lang="en-US" altLang="en-US" dirty="0" smtClean="0">
                <a:ea typeface="ＭＳ Ｐゴシック" panose="020B0600070205080204" pitchFamily="34" charset="-128"/>
              </a:rPr>
              <a:t>Taking/passed  CSE 470 / 477 (I will override)</a:t>
            </a:r>
          </a:p>
          <a:p>
            <a:pPr eaLnBrk="1" hangingPunct="1"/>
            <a:endParaRPr lang="en-US" altLang="en-US" dirty="0"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a:t>
            </a:r>
            <a:endParaRPr lang="en-US" dirty="0"/>
          </a:p>
        </p:txBody>
      </p:sp>
      <p:sp>
        <p:nvSpPr>
          <p:cNvPr id="3" name="Content Placeholder 2"/>
          <p:cNvSpPr>
            <a:spLocks noGrp="1"/>
          </p:cNvSpPr>
          <p:nvPr>
            <p:ph idx="1"/>
          </p:nvPr>
        </p:nvSpPr>
        <p:spPr/>
        <p:txBody>
          <a:bodyPr/>
          <a:lstStyle/>
          <a:p>
            <a:r>
              <a:rPr lang="en-US" dirty="0"/>
              <a:t>This course is to study coding of real time rendering/</a:t>
            </a:r>
            <a:r>
              <a:rPr lang="en-US" dirty="0" err="1"/>
              <a:t>shader</a:t>
            </a:r>
            <a:r>
              <a:rPr lang="en-US" dirty="0"/>
              <a:t> for games in C# and </a:t>
            </a:r>
            <a:r>
              <a:rPr lang="en-US" dirty="0" err="1"/>
              <a:t>MonoGame</a:t>
            </a:r>
            <a:r>
              <a:rPr lang="en-US" dirty="0"/>
              <a:t> framework. The PC and Visual Studio are required to use any assignments/exercise in this course. By the end of </a:t>
            </a:r>
            <a:r>
              <a:rPr lang="en-US" dirty="0" smtClean="0"/>
              <a:t>semester, </a:t>
            </a:r>
            <a:r>
              <a:rPr lang="en-US" dirty="0"/>
              <a:t>it is expected to have the knowledge and skill set to develop </a:t>
            </a:r>
            <a:r>
              <a:rPr lang="en-US" dirty="0" err="1"/>
              <a:t>shader</a:t>
            </a:r>
            <a:r>
              <a:rPr lang="en-US" dirty="0"/>
              <a:t> tools for game engines such as Unity and Unreal. In other words, the students will study how to implement various vertex and pixel </a:t>
            </a:r>
            <a:r>
              <a:rPr lang="en-US" dirty="0" err="1"/>
              <a:t>shaders</a:t>
            </a:r>
            <a:r>
              <a:rPr lang="en-US" dirty="0"/>
              <a:t> for GPU. The topics covered in this course are listed in the </a:t>
            </a:r>
            <a:r>
              <a:rPr lang="en-US" dirty="0" smtClean="0"/>
              <a:t>next section.  </a:t>
            </a:r>
            <a:endParaRPr lang="en-US" dirty="0"/>
          </a:p>
          <a:p>
            <a:endParaRPr lang="en-US" dirty="0"/>
          </a:p>
        </p:txBody>
      </p:sp>
      <p:sp>
        <p:nvSpPr>
          <p:cNvPr id="4" name="Date Placeholder 3"/>
          <p:cNvSpPr>
            <a:spLocks noGrp="1"/>
          </p:cNvSpPr>
          <p:nvPr>
            <p:ph type="dt" sz="half" idx="10"/>
          </p:nvPr>
        </p:nvSpPr>
        <p:spPr/>
        <p:txBody>
          <a:bodyPr/>
          <a:lstStyle/>
          <a:p>
            <a:pPr>
              <a:defRPr/>
            </a:pPr>
            <a:fld id="{BDEB533B-9BA8-45A0-AC35-5C1BC8560DA1}" type="datetime1">
              <a:rPr lang="en-US" smtClean="0"/>
              <a:pPr>
                <a:defRPr/>
              </a:pPr>
              <a:t>1/7/2019</a:t>
            </a:fld>
            <a:endParaRPr lang="en-US"/>
          </a:p>
        </p:txBody>
      </p:sp>
    </p:spTree>
    <p:extLst>
      <p:ext uri="{BB962C8B-B14F-4D97-AF65-F5344CB8AC3E}">
        <p14:creationId xmlns:p14="http://schemas.microsoft.com/office/powerpoint/2010/main" val="3367001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prism_template">
  <a:themeElements>
    <a:clrScheme name="prism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sm_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ism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ism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ism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ism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ism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ism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ism_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ism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ism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ism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ism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ism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prism_template</Template>
  <TotalTime>2574</TotalTime>
  <Words>1361</Words>
  <Application>Microsoft Office PowerPoint</Application>
  <PresentationFormat>On-screen Show (4:3)</PresentationFormat>
  <Paragraphs>291</Paragraphs>
  <Slides>34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ＭＳ 明朝</vt:lpstr>
      <vt:lpstr>ＭＳ Ｐゴシック</vt:lpstr>
      <vt:lpstr>Arial</vt:lpstr>
      <vt:lpstr>Times</vt:lpstr>
      <vt:lpstr>Times New Roman</vt:lpstr>
      <vt:lpstr>Wingdings</vt:lpstr>
      <vt:lpstr>prism_template</vt:lpstr>
      <vt:lpstr>Graphics for Games CPI 411</vt:lpstr>
      <vt:lpstr>Introduction</vt:lpstr>
      <vt:lpstr>Instructor and TA</vt:lpstr>
      <vt:lpstr>Course Information</vt:lpstr>
      <vt:lpstr>CPI Programs</vt:lpstr>
      <vt:lpstr>Course Overview</vt:lpstr>
      <vt:lpstr>Teaching Aid</vt:lpstr>
      <vt:lpstr>Prerequisite</vt:lpstr>
      <vt:lpstr>Description</vt:lpstr>
      <vt:lpstr>Learning Objectives</vt:lpstr>
      <vt:lpstr>Instruction Method</vt:lpstr>
      <vt:lpstr>Attendance Policy</vt:lpstr>
      <vt:lpstr>Assignments</vt:lpstr>
      <vt:lpstr>Evaluation</vt:lpstr>
      <vt:lpstr>Grading</vt:lpstr>
      <vt:lpstr>Disability Resource Center</vt:lpstr>
      <vt:lpstr>Academic Integrity </vt:lpstr>
      <vt:lpstr>Expected Workload</vt:lpstr>
      <vt:lpstr>Course Outline</vt:lpstr>
      <vt:lpstr>PowerPoint Presentation</vt:lpstr>
      <vt:lpstr>Local Shading Models</vt:lpstr>
      <vt:lpstr>Reflections</vt:lpstr>
      <vt:lpstr>Refractions</vt:lpstr>
      <vt:lpstr>Bump / Displacement Mapping</vt:lpstr>
      <vt:lpstr>Shadows</vt:lpstr>
      <vt:lpstr>Tone Mapping</vt:lpstr>
      <vt:lpstr>Water</vt:lpstr>
      <vt:lpstr>Check it out!</vt:lpstr>
      <vt:lpstr>Review</vt:lpstr>
      <vt:lpstr>Review CPI311: 3D Math</vt:lpstr>
      <vt:lpstr>Review CPI311 : Programming</vt:lpstr>
      <vt:lpstr>Review CPI311 : XNA/MonoGame</vt:lpstr>
      <vt:lpstr>Review CPI311 : Game Development</vt:lpstr>
      <vt:lpstr>Review CPI311 : Others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Yoshi</dc:creator>
  <cp:lastModifiedBy>Yoshihiro Kobayashi</cp:lastModifiedBy>
  <cp:revision>122</cp:revision>
  <dcterms:created xsi:type="dcterms:W3CDTF">1601-01-01T00:00:00Z</dcterms:created>
  <dcterms:modified xsi:type="dcterms:W3CDTF">2019-01-08T00:48:21Z</dcterms:modified>
</cp:coreProperties>
</file>